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7" r:id="rId11"/>
    <p:sldId id="283" r:id="rId12"/>
    <p:sldId id="265" r:id="rId13"/>
    <p:sldId id="266" r:id="rId14"/>
    <p:sldId id="299" r:id="rId15"/>
    <p:sldId id="300" r:id="rId16"/>
    <p:sldId id="269" r:id="rId17"/>
    <p:sldId id="270" r:id="rId18"/>
    <p:sldId id="271" r:id="rId19"/>
    <p:sldId id="272" r:id="rId20"/>
    <p:sldId id="298" r:id="rId21"/>
    <p:sldId id="268" r:id="rId22"/>
    <p:sldId id="274" r:id="rId23"/>
    <p:sldId id="275" r:id="rId24"/>
    <p:sldId id="277" r:id="rId25"/>
    <p:sldId id="276" r:id="rId26"/>
    <p:sldId id="281" r:id="rId27"/>
    <p:sldId id="279" r:id="rId28"/>
    <p:sldId id="282" r:id="rId29"/>
    <p:sldId id="280" r:id="rId30"/>
    <p:sldId id="285" r:id="rId31"/>
    <p:sldId id="292" r:id="rId32"/>
    <p:sldId id="293" r:id="rId33"/>
    <p:sldId id="286" r:id="rId34"/>
    <p:sldId id="287" r:id="rId35"/>
    <p:sldId id="288" r:id="rId36"/>
    <p:sldId id="289" r:id="rId37"/>
    <p:sldId id="290" r:id="rId38"/>
    <p:sldId id="291" r:id="rId39"/>
    <p:sldId id="295" r:id="rId40"/>
    <p:sldId id="294" r:id="rId41"/>
    <p:sldId id="296" r:id="rId42"/>
    <p:sldId id="297" r:id="rId43"/>
    <p:sldId id="30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15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7" y="1122363"/>
            <a:ext cx="7773308"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685347" y="3602038"/>
            <a:ext cx="777330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6CC709-965F-4B6E-8B1C-DAB389BEB5D0}" type="datetimeFigureOut">
              <a:rPr lang="en-US" smtClean="0"/>
              <a:t>08/23/2022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357444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4289373"/>
            <a:ext cx="7775673"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621322"/>
            <a:ext cx="7775673"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5108728"/>
            <a:ext cx="7774499"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3713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609601"/>
            <a:ext cx="776532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7" y="4204820"/>
            <a:ext cx="776532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2368940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45" y="4204821"/>
            <a:ext cx="776532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
        <p:nvSpPr>
          <p:cNvPr id="10" name="TextBox 9"/>
          <p:cNvSpPr txBox="1"/>
          <p:nvPr/>
        </p:nvSpPr>
        <p:spPr>
          <a:xfrm>
            <a:off x="505245" y="641749"/>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46721" y="307337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05347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2126943"/>
            <a:ext cx="7766495"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46" y="4650556"/>
            <a:ext cx="776532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148248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609601"/>
            <a:ext cx="776532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2088320"/>
            <a:ext cx="2474217"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46" y="2911624"/>
            <a:ext cx="2474217"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3658" y="2088320"/>
            <a:ext cx="2473919"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3659" y="2911624"/>
            <a:ext cx="247486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088320"/>
            <a:ext cx="246840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2260" y="2911624"/>
            <a:ext cx="2468408"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CC709-965F-4B6E-8B1C-DAB389BEB5D0}" type="datetimeFigureOut">
              <a:rPr lang="en-US" smtClean="0"/>
              <a:t>08/23/2022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1739894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609601"/>
            <a:ext cx="776532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989147"/>
            <a:ext cx="2474216"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819015" y="2092235"/>
            <a:ext cx="2205038"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47" y="4565409"/>
            <a:ext cx="2474216"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26" y="3989147"/>
            <a:ext cx="2474237"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426747" y="2092235"/>
            <a:ext cx="2197894"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565408"/>
            <a:ext cx="2475252" cy="122579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80067" y="3989147"/>
            <a:ext cx="246742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6114603" y="2092235"/>
            <a:ext cx="219908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973" y="4565410"/>
            <a:ext cx="2470694" cy="122579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B6CC709-965F-4B6E-8B1C-DAB389BEB5D0}" type="datetimeFigureOut">
              <a:rPr lang="en-US" smtClean="0"/>
              <a:t>08/23/2022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697137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C709-965F-4B6E-8B1C-DAB389BEB5D0}" type="datetimeFigureOut">
              <a:rPr lang="en-US" smtClean="0"/>
              <a:t>08/23/2022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766302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609600"/>
            <a:ext cx="1906993"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609600"/>
            <a:ext cx="5744029"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C709-965F-4B6E-8B1C-DAB389BEB5D0}" type="datetimeFigureOut">
              <a:rPr lang="en-US" smtClean="0"/>
              <a:t>08/23/2022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4256120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6CC709-965F-4B6E-8B1C-DAB389BEB5D0}" type="datetimeFigureOut">
              <a:rPr lang="en-US" smtClean="0"/>
              <a:t>08/23/2022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76501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657227"/>
            <a:ext cx="7300134"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921933" y="3602039"/>
            <a:ext cx="7300134"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6CC709-965F-4B6E-8B1C-DAB389BEB5D0}" type="datetimeFigureOut">
              <a:rPr lang="en-US" smtClean="0"/>
              <a:t>08/23/2022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146122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2088320"/>
            <a:ext cx="3829503"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2088320"/>
            <a:ext cx="3820616"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2628411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1"/>
            <a:ext cx="776532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2088320"/>
            <a:ext cx="3600326"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346" y="2912232"/>
            <a:ext cx="3830406"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0" y="2088320"/>
            <a:ext cx="3591437"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912232"/>
            <a:ext cx="382151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6CC709-965F-4B6E-8B1C-DAB389BEB5D0}" type="datetimeFigureOut">
              <a:rPr lang="en-US" smtClean="0"/>
              <a:t>08/23/2022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857451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6CC709-965F-4B6E-8B1C-DAB389BEB5D0}" type="datetimeFigureOut">
              <a:rPr lang="en-US" smtClean="0"/>
              <a:t>08/23/2022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1029098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6CC709-965F-4B6E-8B1C-DAB389BEB5D0}" type="datetimeFigureOut">
              <a:rPr lang="en-US" smtClean="0"/>
              <a:t>08/23/2022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174995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2949178"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808548" y="609600"/>
            <a:ext cx="4642119"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971801"/>
            <a:ext cx="2949178"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351586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609600"/>
            <a:ext cx="416760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2" y="758881"/>
            <a:ext cx="2966938"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971800"/>
            <a:ext cx="4171242"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6CC709-965F-4B6E-8B1C-DAB389BEB5D0}" type="datetimeFigureOut">
              <a:rPr lang="en-US" smtClean="0"/>
              <a:t>08/23/2022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F3D9D4-3391-4121-822A-52B0162417FC}" type="slidenum">
              <a:rPr lang="en-US" smtClean="0"/>
              <a:t>‹#›</a:t>
            </a:fld>
            <a:endParaRPr lang="en-US"/>
          </a:p>
        </p:txBody>
      </p:sp>
    </p:spTree>
    <p:extLst>
      <p:ext uri="{BB962C8B-B14F-4D97-AF65-F5344CB8AC3E}">
        <p14:creationId xmlns:p14="http://schemas.microsoft.com/office/powerpoint/2010/main" val="2075424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609601"/>
            <a:ext cx="776532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2096064"/>
            <a:ext cx="776532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B6CC709-965F-4B6E-8B1C-DAB389BEB5D0}" type="datetimeFigureOut">
              <a:rPr lang="en-US" smtClean="0"/>
              <a:t>08/23/2022</a:t>
            </a:fld>
            <a:endParaRPr lang="en-US"/>
          </a:p>
        </p:txBody>
      </p:sp>
      <p:sp>
        <p:nvSpPr>
          <p:cNvPr id="5" name="Footer Placeholder 4"/>
          <p:cNvSpPr>
            <a:spLocks noGrp="1"/>
          </p:cNvSpPr>
          <p:nvPr>
            <p:ph type="ftr" sz="quarter" idx="3"/>
          </p:nvPr>
        </p:nvSpPr>
        <p:spPr>
          <a:xfrm>
            <a:off x="685346" y="5883276"/>
            <a:ext cx="5004649"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F3D9D4-3391-4121-822A-52B0162417FC}" type="slidenum">
              <a:rPr lang="en-US" smtClean="0"/>
              <a:t>‹#›</a:t>
            </a:fld>
            <a:endParaRPr lang="en-US"/>
          </a:p>
        </p:txBody>
      </p:sp>
    </p:spTree>
    <p:extLst>
      <p:ext uri="{BB962C8B-B14F-4D97-AF65-F5344CB8AC3E}">
        <p14:creationId xmlns:p14="http://schemas.microsoft.com/office/powerpoint/2010/main" val="428697032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DBCC-A243-4B2A-80BF-72D7AC2C15D9}"/>
              </a:ext>
            </a:extLst>
          </p:cNvPr>
          <p:cNvSpPr>
            <a:spLocks noGrp="1"/>
          </p:cNvSpPr>
          <p:nvPr>
            <p:ph type="ctrTitle"/>
          </p:nvPr>
        </p:nvSpPr>
        <p:spPr/>
        <p:txBody>
          <a:bodyPr/>
          <a:lstStyle/>
          <a:p>
            <a:r>
              <a:rPr lang="en-US" dirty="0" err="1"/>
              <a:t>Naukari</a:t>
            </a:r>
            <a:r>
              <a:rPr lang="en-US" dirty="0"/>
              <a:t> Analysis</a:t>
            </a:r>
          </a:p>
        </p:txBody>
      </p:sp>
      <p:sp>
        <p:nvSpPr>
          <p:cNvPr id="3" name="Subtitle 2">
            <a:extLst>
              <a:ext uri="{FF2B5EF4-FFF2-40B4-BE49-F238E27FC236}">
                <a16:creationId xmlns:a16="http://schemas.microsoft.com/office/drawing/2014/main" id="{D7095682-4AD7-4F88-8456-5EFD34C2D0CC}"/>
              </a:ext>
            </a:extLst>
          </p:cNvPr>
          <p:cNvSpPr>
            <a:spLocks noGrp="1"/>
          </p:cNvSpPr>
          <p:nvPr>
            <p:ph type="subTitle" idx="1"/>
          </p:nvPr>
        </p:nvSpPr>
        <p:spPr>
          <a:xfrm>
            <a:off x="3095244" y="3509963"/>
            <a:ext cx="2953512" cy="503618"/>
          </a:xfrm>
        </p:spPr>
        <p:txBody>
          <a:bodyPr/>
          <a:lstStyle/>
          <a:p>
            <a:r>
              <a:rPr lang="en-US" dirty="0"/>
              <a:t>(P – 142)</a:t>
            </a:r>
          </a:p>
        </p:txBody>
      </p:sp>
      <p:sp>
        <p:nvSpPr>
          <p:cNvPr id="4" name="TextBox 3">
            <a:extLst>
              <a:ext uri="{FF2B5EF4-FFF2-40B4-BE49-F238E27FC236}">
                <a16:creationId xmlns:a16="http://schemas.microsoft.com/office/drawing/2014/main" id="{CA631609-EDD1-4F64-A096-27CD495A5D60}"/>
              </a:ext>
            </a:extLst>
          </p:cNvPr>
          <p:cNvSpPr txBox="1"/>
          <p:nvPr/>
        </p:nvSpPr>
        <p:spPr>
          <a:xfrm>
            <a:off x="4572000" y="4354856"/>
            <a:ext cx="3995928" cy="707886"/>
          </a:xfrm>
          <a:prstGeom prst="rect">
            <a:avLst/>
          </a:prstGeom>
          <a:noFill/>
        </p:spPr>
        <p:txBody>
          <a:bodyPr wrap="square" rtlCol="0">
            <a:spAutoFit/>
          </a:bodyPr>
          <a:lstStyle/>
          <a:p>
            <a:r>
              <a:rPr lang="en-US" sz="2000" u="sng" dirty="0"/>
              <a:t>Group 3:</a:t>
            </a:r>
          </a:p>
          <a:p>
            <a:endParaRPr lang="en-US" sz="2000" u="sng" dirty="0"/>
          </a:p>
        </p:txBody>
      </p:sp>
      <p:sp>
        <p:nvSpPr>
          <p:cNvPr id="7" name="TextBox 6">
            <a:extLst>
              <a:ext uri="{FF2B5EF4-FFF2-40B4-BE49-F238E27FC236}">
                <a16:creationId xmlns:a16="http://schemas.microsoft.com/office/drawing/2014/main" id="{95259837-F10E-4FE9-A5D4-B8E8C9588A18}"/>
              </a:ext>
            </a:extLst>
          </p:cNvPr>
          <p:cNvSpPr txBox="1"/>
          <p:nvPr/>
        </p:nvSpPr>
        <p:spPr>
          <a:xfrm>
            <a:off x="4498849" y="4858474"/>
            <a:ext cx="4572000" cy="1754326"/>
          </a:xfrm>
          <a:prstGeom prst="rect">
            <a:avLst/>
          </a:prstGeom>
          <a:noFill/>
        </p:spPr>
        <p:txBody>
          <a:bodyPr wrap="square">
            <a:spAutoFit/>
          </a:bodyPr>
          <a:lstStyle/>
          <a:p>
            <a:r>
              <a:rPr lang="en-US" dirty="0"/>
              <a:t>- Mr. Rajkumar </a:t>
            </a:r>
            <a:r>
              <a:rPr lang="en-US" dirty="0" err="1"/>
              <a:t>Balasaheb</a:t>
            </a:r>
            <a:r>
              <a:rPr lang="en-US" dirty="0"/>
              <a:t> </a:t>
            </a:r>
            <a:r>
              <a:rPr lang="en-US" dirty="0" err="1"/>
              <a:t>Chandoba</a:t>
            </a:r>
            <a:endParaRPr lang="en-US" dirty="0"/>
          </a:p>
          <a:p>
            <a:r>
              <a:rPr lang="en-US" dirty="0"/>
              <a:t>- Mr. PRAVIN PATAIT</a:t>
            </a:r>
          </a:p>
          <a:p>
            <a:r>
              <a:rPr lang="en-US" dirty="0"/>
              <a:t>- Christian Joshua Daniel Merwin Raja</a:t>
            </a:r>
          </a:p>
          <a:p>
            <a:r>
              <a:rPr lang="en-US" dirty="0"/>
              <a:t>- Mr. INDURI BHARGHAVA REDDY</a:t>
            </a:r>
          </a:p>
          <a:p>
            <a:r>
              <a:rPr lang="en-US" dirty="0"/>
              <a:t>- Miss Pritam Vilasrao </a:t>
            </a:r>
            <a:r>
              <a:rPr lang="en-US" dirty="0" err="1"/>
              <a:t>Nimbalkar</a:t>
            </a:r>
            <a:endParaRPr lang="en-US" dirty="0"/>
          </a:p>
          <a:p>
            <a:r>
              <a:rPr lang="en-US" dirty="0"/>
              <a:t>- </a:t>
            </a:r>
            <a:r>
              <a:rPr lang="en-US" dirty="0" err="1"/>
              <a:t>Mr.PARAG</a:t>
            </a:r>
            <a:r>
              <a:rPr lang="en-US" dirty="0"/>
              <a:t> NANDKISHOR WANI</a:t>
            </a:r>
          </a:p>
        </p:txBody>
      </p:sp>
    </p:spTree>
    <p:extLst>
      <p:ext uri="{BB962C8B-B14F-4D97-AF65-F5344CB8AC3E}">
        <p14:creationId xmlns:p14="http://schemas.microsoft.com/office/powerpoint/2010/main" val="1598266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A0F93-E8ED-4525-80EF-55EC604CB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5461"/>
            <a:ext cx="9144000" cy="423674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1FE67061-A1A9-46AB-B498-AFBE4C510D11}"/>
              </a:ext>
            </a:extLst>
          </p:cNvPr>
          <p:cNvSpPr txBox="1"/>
          <p:nvPr/>
        </p:nvSpPr>
        <p:spPr>
          <a:xfrm>
            <a:off x="91440" y="68634"/>
            <a:ext cx="4480560" cy="523220"/>
          </a:xfrm>
          <a:prstGeom prst="rect">
            <a:avLst/>
          </a:prstGeom>
          <a:noFill/>
        </p:spPr>
        <p:txBody>
          <a:bodyPr wrap="square" rtlCol="0">
            <a:spAutoFit/>
          </a:bodyPr>
          <a:lstStyle/>
          <a:p>
            <a:r>
              <a:rPr lang="en-US" sz="2800" b="1" u="sng" dirty="0"/>
              <a:t>Dataset :</a:t>
            </a:r>
          </a:p>
        </p:txBody>
      </p:sp>
      <p:sp>
        <p:nvSpPr>
          <p:cNvPr id="2" name="TextBox 1">
            <a:extLst>
              <a:ext uri="{FF2B5EF4-FFF2-40B4-BE49-F238E27FC236}">
                <a16:creationId xmlns:a16="http://schemas.microsoft.com/office/drawing/2014/main" id="{23024013-5818-47DC-A61E-D6EE0B87755A}"/>
              </a:ext>
            </a:extLst>
          </p:cNvPr>
          <p:cNvSpPr txBox="1"/>
          <p:nvPr/>
        </p:nvSpPr>
        <p:spPr>
          <a:xfrm>
            <a:off x="289249" y="5472374"/>
            <a:ext cx="8565502" cy="1200329"/>
          </a:xfrm>
          <a:prstGeom prst="rect">
            <a:avLst/>
          </a:prstGeom>
          <a:noFill/>
        </p:spPr>
        <p:txBody>
          <a:bodyPr wrap="square" rtlCol="0">
            <a:spAutoFit/>
          </a:bodyPr>
          <a:lstStyle/>
          <a:p>
            <a:pPr marL="342900" indent="-342900">
              <a:buAutoNum type="arabicPeriod"/>
            </a:pPr>
            <a:r>
              <a:rPr lang="en-US" dirty="0"/>
              <a:t>If you observe Skill column, you can observe that each row contain ‘\n’ instead of ‘comma’.</a:t>
            </a:r>
          </a:p>
          <a:p>
            <a:pPr marL="342900" indent="-342900">
              <a:buAutoNum type="arabicPeriod"/>
            </a:pPr>
            <a:r>
              <a:rPr lang="en-US" dirty="0"/>
              <a:t>Reviews column contain parenthesis and word “Reviews”.</a:t>
            </a:r>
          </a:p>
          <a:p>
            <a:pPr marL="342900" indent="-342900">
              <a:buAutoNum type="arabicPeriod"/>
            </a:pPr>
            <a:r>
              <a:rPr lang="en-US" dirty="0"/>
              <a:t>Experience needed column, each row contain “</a:t>
            </a:r>
            <a:r>
              <a:rPr lang="en-US" dirty="0" err="1"/>
              <a:t>Yrs</a:t>
            </a:r>
            <a:r>
              <a:rPr lang="en-US" dirty="0"/>
              <a:t>” .</a:t>
            </a:r>
          </a:p>
        </p:txBody>
      </p:sp>
    </p:spTree>
    <p:extLst>
      <p:ext uri="{BB962C8B-B14F-4D97-AF65-F5344CB8AC3E}">
        <p14:creationId xmlns:p14="http://schemas.microsoft.com/office/powerpoint/2010/main" val="267406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1F6740-69E1-4BBF-938C-3C7DDB691AA8}"/>
              </a:ext>
            </a:extLst>
          </p:cNvPr>
          <p:cNvSpPr txBox="1"/>
          <p:nvPr/>
        </p:nvSpPr>
        <p:spPr>
          <a:xfrm>
            <a:off x="303245" y="270588"/>
            <a:ext cx="8537510" cy="7725192"/>
          </a:xfrm>
          <a:prstGeom prst="rect">
            <a:avLst/>
          </a:prstGeom>
          <a:noFill/>
        </p:spPr>
        <p:txBody>
          <a:bodyPr wrap="square" rtlCol="0">
            <a:spAutoFit/>
          </a:bodyPr>
          <a:lstStyle/>
          <a:p>
            <a:r>
              <a:rPr lang="en-US" sz="2800" b="1" u="sng" dirty="0"/>
              <a:t>Feature Set : </a:t>
            </a:r>
          </a:p>
          <a:p>
            <a:endParaRPr lang="en-US" dirty="0"/>
          </a:p>
          <a:p>
            <a:pPr marL="342900" indent="-342900">
              <a:buFont typeface="+mj-lt"/>
              <a:buAutoNum type="arabicPeriod"/>
            </a:pPr>
            <a:r>
              <a:rPr lang="en-US" dirty="0"/>
              <a:t>Job Role : Post of the candidate for which he/she has to work</a:t>
            </a:r>
          </a:p>
          <a:p>
            <a:pPr marL="342900" indent="-342900">
              <a:buFont typeface="+mj-lt"/>
              <a:buAutoNum type="arabicPeriod"/>
            </a:pPr>
            <a:endParaRPr lang="en-US" dirty="0"/>
          </a:p>
          <a:p>
            <a:pPr marL="342900" indent="-342900">
              <a:buFont typeface="+mj-lt"/>
              <a:buAutoNum type="arabicPeriod"/>
            </a:pPr>
            <a:r>
              <a:rPr lang="en-US" dirty="0"/>
              <a:t>Company : Name of Companies </a:t>
            </a:r>
          </a:p>
          <a:p>
            <a:pPr marL="342900" indent="-342900">
              <a:buFont typeface="+mj-lt"/>
              <a:buAutoNum type="arabicPeriod"/>
            </a:pPr>
            <a:endParaRPr lang="en-US" dirty="0"/>
          </a:p>
          <a:p>
            <a:pPr marL="342900" indent="-342900">
              <a:buFont typeface="+mj-lt"/>
              <a:buAutoNum type="arabicPeriod"/>
            </a:pPr>
            <a:r>
              <a:rPr lang="en-US" dirty="0"/>
              <a:t>Location : Location of the Company  who provide job.</a:t>
            </a:r>
          </a:p>
          <a:p>
            <a:pPr marL="342900" indent="-342900">
              <a:buFont typeface="+mj-lt"/>
              <a:buAutoNum type="arabicPeriod"/>
            </a:pPr>
            <a:endParaRPr lang="en-US" dirty="0"/>
          </a:p>
          <a:p>
            <a:pPr marL="342900" indent="-342900">
              <a:buFont typeface="+mj-lt"/>
              <a:buAutoNum type="arabicPeriod"/>
            </a:pPr>
            <a:r>
              <a:rPr lang="en-US" dirty="0"/>
              <a:t>Vacancy Link :  URL of vacancy</a:t>
            </a:r>
          </a:p>
          <a:p>
            <a:pPr marL="342900" indent="-342900">
              <a:buFont typeface="+mj-lt"/>
              <a:buAutoNum type="arabicPeriod"/>
            </a:pPr>
            <a:endParaRPr lang="en-US" dirty="0"/>
          </a:p>
          <a:p>
            <a:pPr marL="342900" indent="-342900">
              <a:buFont typeface="+mj-lt"/>
              <a:buAutoNum type="arabicPeriod"/>
            </a:pPr>
            <a:r>
              <a:rPr lang="en-US" dirty="0"/>
              <a:t>Experience Needed :  Minimum Job Experience </a:t>
            </a:r>
          </a:p>
          <a:p>
            <a:pPr marL="342900" indent="-342900">
              <a:buFont typeface="+mj-lt"/>
              <a:buAutoNum type="arabicPeriod"/>
            </a:pPr>
            <a:endParaRPr lang="en-US" dirty="0"/>
          </a:p>
          <a:p>
            <a:pPr marL="342900" indent="-342900">
              <a:buFont typeface="+mj-lt"/>
              <a:buAutoNum type="arabicPeriod"/>
            </a:pPr>
            <a:r>
              <a:rPr lang="en-US" dirty="0"/>
              <a:t>Reviews :  A review is an evaluation of a company </a:t>
            </a:r>
          </a:p>
          <a:p>
            <a:pPr marL="342900" indent="-342900">
              <a:buFont typeface="+mj-lt"/>
              <a:buAutoNum type="arabicPeriod"/>
            </a:pPr>
            <a:endParaRPr lang="en-US" dirty="0"/>
          </a:p>
          <a:p>
            <a:pPr marL="342900" indent="-342900">
              <a:buFont typeface="+mj-lt"/>
              <a:buAutoNum type="arabicPeriod"/>
            </a:pPr>
            <a:r>
              <a:rPr lang="en-US" dirty="0"/>
              <a:t>Ratings  :</a:t>
            </a:r>
          </a:p>
          <a:p>
            <a:pPr marL="342900" indent="-342900">
              <a:buFont typeface="+mj-lt"/>
              <a:buAutoNum type="arabicPeriod"/>
            </a:pPr>
            <a:endParaRPr lang="en-US" dirty="0"/>
          </a:p>
          <a:p>
            <a:pPr marL="342900" indent="-342900">
              <a:buFont typeface="+mj-lt"/>
              <a:buAutoNum type="arabicPeriod"/>
            </a:pPr>
            <a:r>
              <a:rPr lang="en-US" dirty="0"/>
              <a:t>Skills :</a:t>
            </a:r>
          </a:p>
          <a:p>
            <a:pPr marL="342900" indent="-342900">
              <a:buFont typeface="+mj-lt"/>
              <a:buAutoNum type="arabicPeriod"/>
            </a:pPr>
            <a:endParaRPr lang="en-US" dirty="0"/>
          </a:p>
          <a:p>
            <a:pPr marL="342900" indent="-342900">
              <a:buFont typeface="+mj-lt"/>
              <a:buAutoNum type="arabicPeriod"/>
            </a:pPr>
            <a:r>
              <a:rPr lang="en-US" dirty="0"/>
              <a:t>Job Posted :</a:t>
            </a:r>
          </a:p>
          <a:p>
            <a:pPr marL="342900" indent="-342900">
              <a:buFont typeface="+mj-lt"/>
              <a:buAutoNum type="arabicPeriod"/>
            </a:pPr>
            <a:endParaRPr lang="en-US" dirty="0"/>
          </a:p>
          <a:p>
            <a:pPr marL="342900" indent="-342900">
              <a:buFont typeface="+mj-lt"/>
              <a:buAutoNum type="arabicPeriod"/>
            </a:pPr>
            <a:r>
              <a:rPr lang="en-US" dirty="0"/>
              <a:t> Salary :</a:t>
            </a:r>
          </a:p>
          <a:p>
            <a:endParaRPr lang="en-US" dirty="0"/>
          </a:p>
          <a:p>
            <a:endParaRPr lang="en-US" dirty="0"/>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455417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8B399-0A9F-4198-B1FB-27BA2FE1D2D8}"/>
              </a:ext>
            </a:extLst>
          </p:cNvPr>
          <p:cNvSpPr txBox="1"/>
          <p:nvPr/>
        </p:nvSpPr>
        <p:spPr>
          <a:xfrm>
            <a:off x="265176" y="164592"/>
            <a:ext cx="6391656" cy="523220"/>
          </a:xfrm>
          <a:prstGeom prst="rect">
            <a:avLst/>
          </a:prstGeom>
          <a:noFill/>
        </p:spPr>
        <p:txBody>
          <a:bodyPr wrap="square" rtlCol="0">
            <a:spAutoFit/>
          </a:bodyPr>
          <a:lstStyle/>
          <a:p>
            <a:r>
              <a:rPr lang="en-US" sz="2800" b="1" u="sng" dirty="0"/>
              <a:t>Dataset Details </a:t>
            </a:r>
            <a:r>
              <a:rPr lang="en-US" sz="2800" b="1" dirty="0"/>
              <a:t>:</a:t>
            </a:r>
          </a:p>
        </p:txBody>
      </p:sp>
      <p:graphicFrame>
        <p:nvGraphicFramePr>
          <p:cNvPr id="3" name="Table 3">
            <a:extLst>
              <a:ext uri="{FF2B5EF4-FFF2-40B4-BE49-F238E27FC236}">
                <a16:creationId xmlns:a16="http://schemas.microsoft.com/office/drawing/2014/main" id="{16978303-80E4-49C9-927D-170234926127}"/>
              </a:ext>
            </a:extLst>
          </p:cNvPr>
          <p:cNvGraphicFramePr>
            <a:graphicFrameLocks noGrp="1"/>
          </p:cNvGraphicFramePr>
          <p:nvPr>
            <p:extLst>
              <p:ext uri="{D42A27DB-BD31-4B8C-83A1-F6EECF244321}">
                <p14:modId xmlns:p14="http://schemas.microsoft.com/office/powerpoint/2010/main" val="3339684446"/>
              </p:ext>
            </p:extLst>
          </p:nvPr>
        </p:nvGraphicFramePr>
        <p:xfrm>
          <a:off x="759618" y="830243"/>
          <a:ext cx="7320692" cy="2368436"/>
        </p:xfrm>
        <a:graphic>
          <a:graphicData uri="http://schemas.openxmlformats.org/drawingml/2006/table">
            <a:tbl>
              <a:tblPr firstRow="1" bandRow="1">
                <a:tableStyleId>{69CF1AB2-1976-4502-BF36-3FF5EA218861}</a:tableStyleId>
              </a:tblPr>
              <a:tblGrid>
                <a:gridCol w="3623765">
                  <a:extLst>
                    <a:ext uri="{9D8B030D-6E8A-4147-A177-3AD203B41FA5}">
                      <a16:colId xmlns:a16="http://schemas.microsoft.com/office/drawing/2014/main" val="1161205906"/>
                    </a:ext>
                  </a:extLst>
                </a:gridCol>
                <a:gridCol w="3696927">
                  <a:extLst>
                    <a:ext uri="{9D8B030D-6E8A-4147-A177-3AD203B41FA5}">
                      <a16:colId xmlns:a16="http://schemas.microsoft.com/office/drawing/2014/main" val="3863077267"/>
                    </a:ext>
                  </a:extLst>
                </a:gridCol>
              </a:tblGrid>
              <a:tr h="579037">
                <a:tc>
                  <a:txBody>
                    <a:bodyPr/>
                    <a:lstStyle/>
                    <a:p>
                      <a:r>
                        <a:rPr lang="en-US" sz="1800" b="0" dirty="0"/>
                        <a:t>Shape of Dataset</a:t>
                      </a:r>
                      <a:endParaRPr lang="en-US" sz="1800" b="0" dirty="0">
                        <a:latin typeface="Times New Roman" panose="02020603050405020304" pitchFamily="18" charset="0"/>
                        <a:cs typeface="Times New Roman" panose="02020603050405020304" pitchFamily="18" charset="0"/>
                      </a:endParaRPr>
                    </a:p>
                  </a:txBody>
                  <a:tcPr/>
                </a:tc>
                <a:tc>
                  <a:txBody>
                    <a:bodyPr/>
                    <a:lstStyle/>
                    <a:p>
                      <a:r>
                        <a:rPr lang="en-US" sz="1800" b="0" dirty="0"/>
                        <a:t>(12000 , 10)</a:t>
                      </a:r>
                      <a:endParaRPr lang="en-US" sz="18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8880970"/>
                  </a:ext>
                </a:extLst>
              </a:tr>
              <a:tr h="590121">
                <a:tc>
                  <a:txBody>
                    <a:bodyPr/>
                    <a:lstStyle/>
                    <a:p>
                      <a:r>
                        <a:rPr lang="en-US" sz="1800" dirty="0"/>
                        <a:t>Categorical Features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t>0</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8922733"/>
                  </a:ext>
                </a:extLst>
              </a:tr>
              <a:tr h="609157">
                <a:tc>
                  <a:txBody>
                    <a:bodyPr/>
                    <a:lstStyle/>
                    <a:p>
                      <a:r>
                        <a:rPr lang="en-US" sz="1800" dirty="0"/>
                        <a:t>NULL Values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t>0</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33505548"/>
                  </a:ext>
                </a:extLst>
              </a:tr>
              <a:tr h="590121">
                <a:tc>
                  <a:txBody>
                    <a:bodyPr/>
                    <a:lstStyle/>
                    <a:p>
                      <a:r>
                        <a:rPr lang="en-US" sz="1800" dirty="0"/>
                        <a:t>Duplicate Values</a:t>
                      </a:r>
                      <a:endParaRPr lang="en-US" sz="1800" dirty="0">
                        <a:latin typeface="Times New Roman" panose="02020603050405020304" pitchFamily="18" charset="0"/>
                        <a:cs typeface="Times New Roman" panose="02020603050405020304" pitchFamily="18" charset="0"/>
                      </a:endParaRPr>
                    </a:p>
                  </a:txBody>
                  <a:tcPr/>
                </a:tc>
                <a:tc>
                  <a:txBody>
                    <a:bodyPr/>
                    <a:lstStyle/>
                    <a:p>
                      <a:r>
                        <a:rPr lang="en-US" sz="1800" dirty="0"/>
                        <a:t>0</a:t>
                      </a:r>
                      <a:endParaRPr 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1884319"/>
                  </a:ext>
                </a:extLst>
              </a:tr>
            </a:tbl>
          </a:graphicData>
        </a:graphic>
      </p:graphicFrame>
      <p:pic>
        <p:nvPicPr>
          <p:cNvPr id="5" name="Picture 4">
            <a:extLst>
              <a:ext uri="{FF2B5EF4-FFF2-40B4-BE49-F238E27FC236}">
                <a16:creationId xmlns:a16="http://schemas.microsoft.com/office/drawing/2014/main" id="{BB454180-7E26-40A5-BCC6-E7B0061A6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949" y="3429000"/>
            <a:ext cx="4640982" cy="31320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7685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4879A-7858-469F-B587-AC037699A9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77" y="392167"/>
            <a:ext cx="4259949" cy="60736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49D721E2-17B2-4AFF-8EE3-08339D199618}"/>
              </a:ext>
            </a:extLst>
          </p:cNvPr>
          <p:cNvSpPr txBox="1"/>
          <p:nvPr/>
        </p:nvSpPr>
        <p:spPr>
          <a:xfrm>
            <a:off x="5696712" y="667512"/>
            <a:ext cx="3072384" cy="1200329"/>
          </a:xfrm>
          <a:prstGeom prst="rect">
            <a:avLst/>
          </a:prstGeom>
          <a:noFill/>
        </p:spPr>
        <p:txBody>
          <a:bodyPr wrap="square" rtlCol="0">
            <a:spAutoFit/>
          </a:bodyPr>
          <a:lstStyle/>
          <a:p>
            <a:pPr algn="just"/>
            <a:r>
              <a:rPr lang="en-US" dirty="0"/>
              <a:t>Here we change the datatype of  Reviews column from ‘object’ to ‘int’.</a:t>
            </a:r>
          </a:p>
        </p:txBody>
      </p:sp>
      <p:sp>
        <p:nvSpPr>
          <p:cNvPr id="5" name="Arrow: Left 4">
            <a:extLst>
              <a:ext uri="{FF2B5EF4-FFF2-40B4-BE49-F238E27FC236}">
                <a16:creationId xmlns:a16="http://schemas.microsoft.com/office/drawing/2014/main" id="{24D96B5E-459E-42E0-B6BD-898B4705938D}"/>
              </a:ext>
            </a:extLst>
          </p:cNvPr>
          <p:cNvSpPr/>
          <p:nvPr/>
        </p:nvSpPr>
        <p:spPr>
          <a:xfrm>
            <a:off x="4896323" y="1161288"/>
            <a:ext cx="621792" cy="173736"/>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971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924D02-17A8-4B58-9D10-80C723ABFCE4}"/>
              </a:ext>
            </a:extLst>
          </p:cNvPr>
          <p:cNvSpPr txBox="1"/>
          <p:nvPr/>
        </p:nvSpPr>
        <p:spPr>
          <a:xfrm>
            <a:off x="326571" y="208276"/>
            <a:ext cx="7343192" cy="1661993"/>
          </a:xfrm>
          <a:prstGeom prst="rect">
            <a:avLst/>
          </a:prstGeom>
          <a:noFill/>
        </p:spPr>
        <p:txBody>
          <a:bodyPr wrap="square">
            <a:spAutoFit/>
          </a:bodyPr>
          <a:lstStyle/>
          <a:p>
            <a:r>
              <a:rPr lang="en-US" sz="2400" b="1" u="sng" dirty="0"/>
              <a:t>Feature “Company”: </a:t>
            </a:r>
          </a:p>
          <a:p>
            <a:endParaRPr lang="en-US" sz="2400" b="1" u="sng" dirty="0"/>
          </a:p>
          <a:p>
            <a:r>
              <a:rPr lang="en-US" dirty="0"/>
              <a:t>Number of unique Companies : 15</a:t>
            </a:r>
          </a:p>
          <a:p>
            <a:r>
              <a:rPr lang="en-US" sz="1800" dirty="0"/>
              <a:t>Name of 15 Companies : </a:t>
            </a:r>
          </a:p>
          <a:p>
            <a:endParaRPr lang="en-US" sz="1800" dirty="0"/>
          </a:p>
        </p:txBody>
      </p:sp>
      <p:pic>
        <p:nvPicPr>
          <p:cNvPr id="5" name="Picture 4">
            <a:extLst>
              <a:ext uri="{FF2B5EF4-FFF2-40B4-BE49-F238E27FC236}">
                <a16:creationId xmlns:a16="http://schemas.microsoft.com/office/drawing/2014/main" id="{9EFFE571-FF57-445A-8034-4F9F7F09CFA2}"/>
              </a:ext>
            </a:extLst>
          </p:cNvPr>
          <p:cNvPicPr>
            <a:picLocks noChangeAspect="1"/>
          </p:cNvPicPr>
          <p:nvPr/>
        </p:nvPicPr>
        <p:blipFill rotWithShape="1">
          <a:blip r:embed="rId2"/>
          <a:srcRect l="17551" t="53538" r="35000" b="25056"/>
          <a:stretch/>
        </p:blipFill>
        <p:spPr>
          <a:xfrm>
            <a:off x="433873" y="1632856"/>
            <a:ext cx="8276253" cy="1661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986C548-9A08-4785-B7FB-CDC1A7151036}"/>
              </a:ext>
            </a:extLst>
          </p:cNvPr>
          <p:cNvSpPr txBox="1"/>
          <p:nvPr/>
        </p:nvSpPr>
        <p:spPr>
          <a:xfrm>
            <a:off x="466531" y="3563151"/>
            <a:ext cx="45720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Rockwell" panose="02060603020205020403"/>
                <a:ea typeface="+mn-ea"/>
                <a:cs typeface="+mn-cs"/>
              </a:rPr>
              <a:t>Feature “Job Posted”: </a:t>
            </a:r>
          </a:p>
        </p:txBody>
      </p:sp>
      <p:pic>
        <p:nvPicPr>
          <p:cNvPr id="11" name="Picture 10">
            <a:extLst>
              <a:ext uri="{FF2B5EF4-FFF2-40B4-BE49-F238E27FC236}">
                <a16:creationId xmlns:a16="http://schemas.microsoft.com/office/drawing/2014/main" id="{9E415EB1-451C-4FF1-A1D3-9845F87A5305}"/>
              </a:ext>
            </a:extLst>
          </p:cNvPr>
          <p:cNvPicPr>
            <a:picLocks noChangeAspect="1"/>
          </p:cNvPicPr>
          <p:nvPr/>
        </p:nvPicPr>
        <p:blipFill rotWithShape="1">
          <a:blip r:embed="rId3"/>
          <a:srcRect l="17346" t="38299" r="42552" b="47392"/>
          <a:stretch/>
        </p:blipFill>
        <p:spPr>
          <a:xfrm>
            <a:off x="466531" y="4482016"/>
            <a:ext cx="4413379" cy="2012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13686B3E-494E-432C-A1F2-B1A835ADAB97}"/>
              </a:ext>
            </a:extLst>
          </p:cNvPr>
          <p:cNvPicPr>
            <a:picLocks noChangeAspect="1"/>
          </p:cNvPicPr>
          <p:nvPr/>
        </p:nvPicPr>
        <p:blipFill rotWithShape="1">
          <a:blip r:embed="rId4"/>
          <a:srcRect l="17245" t="34468" r="57449" b="33219"/>
          <a:stretch/>
        </p:blipFill>
        <p:spPr>
          <a:xfrm>
            <a:off x="5187821" y="4482015"/>
            <a:ext cx="3816220" cy="2012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5186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BD0888-5C19-440E-876A-EC77A3B26FD6}"/>
              </a:ext>
            </a:extLst>
          </p:cNvPr>
          <p:cNvSpPr txBox="1"/>
          <p:nvPr/>
        </p:nvSpPr>
        <p:spPr>
          <a:xfrm>
            <a:off x="242596" y="100405"/>
            <a:ext cx="4572000" cy="461665"/>
          </a:xfrm>
          <a:prstGeom prst="rect">
            <a:avLst/>
          </a:prstGeom>
          <a:noFill/>
        </p:spPr>
        <p:txBody>
          <a:bodyPr wrap="square">
            <a:spAutoFit/>
          </a:bodyPr>
          <a:lstStyle/>
          <a:p>
            <a:r>
              <a:rPr lang="en-US" sz="2400" b="1" u="sng" dirty="0"/>
              <a:t>Feature “Ratings”: </a:t>
            </a:r>
          </a:p>
        </p:txBody>
      </p:sp>
      <p:pic>
        <p:nvPicPr>
          <p:cNvPr id="9" name="Picture 8">
            <a:extLst>
              <a:ext uri="{FF2B5EF4-FFF2-40B4-BE49-F238E27FC236}">
                <a16:creationId xmlns:a16="http://schemas.microsoft.com/office/drawing/2014/main" id="{EB922F98-9852-4FFC-9CE3-1D593C8D6CE4}"/>
              </a:ext>
            </a:extLst>
          </p:cNvPr>
          <p:cNvPicPr>
            <a:picLocks noChangeAspect="1"/>
          </p:cNvPicPr>
          <p:nvPr/>
        </p:nvPicPr>
        <p:blipFill rotWithShape="1">
          <a:blip r:embed="rId2"/>
          <a:srcRect l="17347" t="35035" r="62653" b="37392"/>
          <a:stretch/>
        </p:blipFill>
        <p:spPr>
          <a:xfrm>
            <a:off x="345233" y="811765"/>
            <a:ext cx="3181738" cy="2444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3B303D5E-A6D2-4561-95B3-1992F11B880D}"/>
              </a:ext>
            </a:extLst>
          </p:cNvPr>
          <p:cNvSpPr txBox="1"/>
          <p:nvPr/>
        </p:nvSpPr>
        <p:spPr>
          <a:xfrm>
            <a:off x="5607698" y="100404"/>
            <a:ext cx="4572000"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white"/>
                </a:solidFill>
                <a:effectLst/>
                <a:uLnTx/>
                <a:uFillTx/>
                <a:latin typeface="Rockwell" panose="02060603020205020403"/>
                <a:ea typeface="+mn-ea"/>
                <a:cs typeface="+mn-cs"/>
              </a:rPr>
              <a:t>Feature “Salary”: </a:t>
            </a:r>
          </a:p>
        </p:txBody>
      </p:sp>
      <p:pic>
        <p:nvPicPr>
          <p:cNvPr id="15" name="Picture 14">
            <a:extLst>
              <a:ext uri="{FF2B5EF4-FFF2-40B4-BE49-F238E27FC236}">
                <a16:creationId xmlns:a16="http://schemas.microsoft.com/office/drawing/2014/main" id="{68F3BBF3-7DFC-4FCE-8505-14C6311A3650}"/>
              </a:ext>
            </a:extLst>
          </p:cNvPr>
          <p:cNvPicPr>
            <a:picLocks noChangeAspect="1"/>
          </p:cNvPicPr>
          <p:nvPr/>
        </p:nvPicPr>
        <p:blipFill rotWithShape="1">
          <a:blip r:embed="rId3"/>
          <a:srcRect l="17347" t="41020" r="60000" b="44468"/>
          <a:stretch/>
        </p:blipFill>
        <p:spPr>
          <a:xfrm>
            <a:off x="5262466" y="811765"/>
            <a:ext cx="3629608" cy="2444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A4CC4070-F979-4E0E-B1B6-10ADA775A772}"/>
              </a:ext>
            </a:extLst>
          </p:cNvPr>
          <p:cNvPicPr>
            <a:picLocks noChangeAspect="1"/>
          </p:cNvPicPr>
          <p:nvPr/>
        </p:nvPicPr>
        <p:blipFill rotWithShape="1">
          <a:blip r:embed="rId4"/>
          <a:srcRect l="17041" t="53357" r="51938" b="18889"/>
          <a:stretch/>
        </p:blipFill>
        <p:spPr>
          <a:xfrm>
            <a:off x="345234" y="4357396"/>
            <a:ext cx="3181738" cy="21273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6FE64099-BB8F-4F0F-BFC1-74468452EB5D}"/>
              </a:ext>
            </a:extLst>
          </p:cNvPr>
          <p:cNvSpPr txBox="1"/>
          <p:nvPr/>
        </p:nvSpPr>
        <p:spPr>
          <a:xfrm>
            <a:off x="270587" y="3391392"/>
            <a:ext cx="3331029" cy="830997"/>
          </a:xfrm>
          <a:prstGeom prst="rect">
            <a:avLst/>
          </a:prstGeom>
          <a:noFill/>
        </p:spPr>
        <p:txBody>
          <a:bodyPr wrap="square">
            <a:spAutoFit/>
          </a:bodyPr>
          <a:lstStyle/>
          <a:p>
            <a:pPr algn="ctr"/>
            <a:r>
              <a:rPr lang="en-US" sz="2400" b="1" u="sng" dirty="0"/>
              <a:t>Feature “Experience Needed(in </a:t>
            </a:r>
            <a:r>
              <a:rPr lang="en-US" sz="2400" b="1" u="sng" dirty="0" err="1"/>
              <a:t>Yrs</a:t>
            </a:r>
            <a:r>
              <a:rPr lang="en-US" sz="2400" b="1" u="sng" dirty="0"/>
              <a:t>)”: </a:t>
            </a:r>
          </a:p>
        </p:txBody>
      </p:sp>
    </p:spTree>
    <p:extLst>
      <p:ext uri="{BB962C8B-B14F-4D97-AF65-F5344CB8AC3E}">
        <p14:creationId xmlns:p14="http://schemas.microsoft.com/office/powerpoint/2010/main" val="253804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B3E5B0-97C6-4EBF-88EA-2EE17FADF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1438"/>
            <a:ext cx="9144000" cy="42010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47EBB2D4-559A-4FB7-958C-1172C92386AE}"/>
              </a:ext>
            </a:extLst>
          </p:cNvPr>
          <p:cNvSpPr txBox="1"/>
          <p:nvPr/>
        </p:nvSpPr>
        <p:spPr>
          <a:xfrm>
            <a:off x="289249" y="289249"/>
            <a:ext cx="7987004" cy="923330"/>
          </a:xfrm>
          <a:prstGeom prst="rect">
            <a:avLst/>
          </a:prstGeom>
          <a:noFill/>
        </p:spPr>
        <p:txBody>
          <a:bodyPr wrap="square" rtlCol="0">
            <a:spAutoFit/>
          </a:bodyPr>
          <a:lstStyle/>
          <a:p>
            <a:pPr marL="342900" indent="-342900">
              <a:buAutoNum type="arabicPeriod"/>
            </a:pPr>
            <a:r>
              <a:rPr lang="en-US" dirty="0"/>
              <a:t>If you see the previous dataset image, in that Skills column contain \n instead of comma in each row. </a:t>
            </a:r>
          </a:p>
          <a:p>
            <a:r>
              <a:rPr lang="en-US" dirty="0"/>
              <a:t>      We remove \n and replace it with comma.</a:t>
            </a:r>
          </a:p>
        </p:txBody>
      </p:sp>
    </p:spTree>
    <p:extLst>
      <p:ext uri="{BB962C8B-B14F-4D97-AF65-F5344CB8AC3E}">
        <p14:creationId xmlns:p14="http://schemas.microsoft.com/office/powerpoint/2010/main" val="254271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316012-0678-4B27-9138-D655D5304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6585"/>
            <a:ext cx="9144000" cy="41925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ED2DB067-CC56-491C-895A-37D308DEA88E}"/>
              </a:ext>
            </a:extLst>
          </p:cNvPr>
          <p:cNvSpPr txBox="1"/>
          <p:nvPr/>
        </p:nvSpPr>
        <p:spPr>
          <a:xfrm>
            <a:off x="233265" y="335902"/>
            <a:ext cx="8472196" cy="646331"/>
          </a:xfrm>
          <a:prstGeom prst="rect">
            <a:avLst/>
          </a:prstGeom>
          <a:noFill/>
        </p:spPr>
        <p:txBody>
          <a:bodyPr wrap="square" rtlCol="0">
            <a:spAutoFit/>
          </a:bodyPr>
          <a:lstStyle/>
          <a:p>
            <a:pPr marL="342900" indent="-342900">
              <a:buAutoNum type="arabicPeriod" startAt="2"/>
            </a:pPr>
            <a:r>
              <a:rPr lang="en-US" dirty="0"/>
              <a:t>In Original Dataset, Experience Needed column contain “</a:t>
            </a:r>
            <a:r>
              <a:rPr lang="en-US" dirty="0" err="1"/>
              <a:t>Yrs</a:t>
            </a:r>
            <a:r>
              <a:rPr lang="en-US" dirty="0"/>
              <a:t>” .</a:t>
            </a:r>
          </a:p>
          <a:p>
            <a:r>
              <a:rPr lang="en-US" dirty="0"/>
              <a:t>      After removing word “</a:t>
            </a:r>
            <a:r>
              <a:rPr lang="en-US" dirty="0" err="1"/>
              <a:t>Yrs</a:t>
            </a:r>
            <a:r>
              <a:rPr lang="en-US" dirty="0"/>
              <a:t>” ,dataset looks like this..  </a:t>
            </a:r>
          </a:p>
        </p:txBody>
      </p:sp>
    </p:spTree>
    <p:extLst>
      <p:ext uri="{BB962C8B-B14F-4D97-AF65-F5344CB8AC3E}">
        <p14:creationId xmlns:p14="http://schemas.microsoft.com/office/powerpoint/2010/main" val="1036447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9E9E6-5110-422A-91DD-766E3C0F3B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7420"/>
            <a:ext cx="9144000" cy="40868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4CA1C8D4-D110-4C51-9508-71BBB0E9C0CE}"/>
              </a:ext>
            </a:extLst>
          </p:cNvPr>
          <p:cNvSpPr txBox="1"/>
          <p:nvPr/>
        </p:nvSpPr>
        <p:spPr>
          <a:xfrm>
            <a:off x="345233" y="373224"/>
            <a:ext cx="8593494" cy="646331"/>
          </a:xfrm>
          <a:prstGeom prst="rect">
            <a:avLst/>
          </a:prstGeom>
          <a:noFill/>
        </p:spPr>
        <p:txBody>
          <a:bodyPr wrap="square" rtlCol="0">
            <a:spAutoFit/>
          </a:bodyPr>
          <a:lstStyle/>
          <a:p>
            <a:r>
              <a:rPr lang="en-US" dirty="0"/>
              <a:t>3.  Here we change the name of column from Experience Needed to Experience Needed(in </a:t>
            </a:r>
            <a:r>
              <a:rPr lang="en-US" dirty="0" err="1"/>
              <a:t>Yrs</a:t>
            </a:r>
            <a:r>
              <a:rPr lang="en-US" dirty="0"/>
              <a:t>) </a:t>
            </a:r>
          </a:p>
        </p:txBody>
      </p:sp>
    </p:spTree>
    <p:extLst>
      <p:ext uri="{BB962C8B-B14F-4D97-AF65-F5344CB8AC3E}">
        <p14:creationId xmlns:p14="http://schemas.microsoft.com/office/powerpoint/2010/main" val="1561164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CA05C-2521-44A1-A83B-2BB3DB0FD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74892"/>
            <a:ext cx="9144000" cy="43078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646CCCF1-BF97-4DDA-9C50-3644B2275B5E}"/>
              </a:ext>
            </a:extLst>
          </p:cNvPr>
          <p:cNvSpPr txBox="1"/>
          <p:nvPr/>
        </p:nvSpPr>
        <p:spPr>
          <a:xfrm>
            <a:off x="186612" y="354771"/>
            <a:ext cx="8593493" cy="646331"/>
          </a:xfrm>
          <a:prstGeom prst="rect">
            <a:avLst/>
          </a:prstGeom>
          <a:noFill/>
        </p:spPr>
        <p:txBody>
          <a:bodyPr wrap="square" rtlCol="0">
            <a:spAutoFit/>
          </a:bodyPr>
          <a:lstStyle/>
          <a:p>
            <a:r>
              <a:rPr lang="en-US" dirty="0"/>
              <a:t>4.  Here we clean Review Column by removing unnecessary parenthesis and    word “Reviews” which is present in the whole column.</a:t>
            </a:r>
          </a:p>
        </p:txBody>
      </p:sp>
    </p:spTree>
    <p:extLst>
      <p:ext uri="{BB962C8B-B14F-4D97-AF65-F5344CB8AC3E}">
        <p14:creationId xmlns:p14="http://schemas.microsoft.com/office/powerpoint/2010/main" val="2150983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D88526-0B7F-422F-9C20-CC53105495F2}"/>
              </a:ext>
            </a:extLst>
          </p:cNvPr>
          <p:cNvSpPr txBox="1"/>
          <p:nvPr/>
        </p:nvSpPr>
        <p:spPr>
          <a:xfrm>
            <a:off x="297180" y="237744"/>
            <a:ext cx="8549640" cy="4401205"/>
          </a:xfrm>
          <a:prstGeom prst="rect">
            <a:avLst/>
          </a:prstGeom>
          <a:noFill/>
        </p:spPr>
        <p:txBody>
          <a:bodyPr wrap="square" rtlCol="0">
            <a:spAutoFit/>
          </a:bodyPr>
          <a:lstStyle/>
          <a:p>
            <a:r>
              <a:rPr lang="en-US" sz="2800" b="1" u="sng" dirty="0"/>
              <a:t>Business Objective: </a:t>
            </a:r>
          </a:p>
          <a:p>
            <a:endParaRPr lang="en-US" dirty="0"/>
          </a:p>
          <a:p>
            <a:pPr marL="285750" indent="-285750" algn="just">
              <a:buFont typeface="Arial" panose="020B0604020202020204" pitchFamily="34" charset="0"/>
              <a:buChar char="•"/>
            </a:pPr>
            <a:r>
              <a:rPr lang="en-US" dirty="0"/>
              <a:t>As we know, analyzing the data will give us important insights in every sector/domain and help the business to make changes either in management level or to generate good market strategy.</a:t>
            </a:r>
          </a:p>
          <a:p>
            <a:pPr marL="285750" indent="-285750" algn="just">
              <a:buFont typeface="Arial" panose="020B0604020202020204" pitchFamily="34" charset="0"/>
              <a:buChar char="•"/>
            </a:pPr>
            <a:r>
              <a:rPr lang="en-US" dirty="0"/>
              <a:t>So, analyzing the Naukri data will also provide better insights, and can be helpful in different ways. If we consider a student/ an aspirant perspective they need to know the pulse of the current job market.</a:t>
            </a:r>
          </a:p>
          <a:p>
            <a:pPr marL="285750" indent="-285750" algn="just">
              <a:buFont typeface="Arial" panose="020B0604020202020204" pitchFamily="34" charset="0"/>
              <a:buChar char="•"/>
            </a:pPr>
            <a:r>
              <a:rPr lang="en-US" dirty="0"/>
              <a:t>Our Analysis may help them to prepare for their future either in terms of technology, Skills to be earned, salary and lot more</a:t>
            </a:r>
          </a:p>
          <a:p>
            <a:pPr marL="285750" indent="-285750" algn="just">
              <a:buFont typeface="Arial" panose="020B0604020202020204" pitchFamily="34" charset="0"/>
              <a:buChar char="•"/>
            </a:pPr>
            <a:r>
              <a:rPr lang="en-US" dirty="0"/>
              <a:t>Scraping the web/Naukri data and analyzing them. Will also try to apply some machine learning models whenever it's necessary.</a:t>
            </a:r>
          </a:p>
          <a:p>
            <a:pPr marL="285750" indent="-285750" algn="just">
              <a:buFont typeface="Arial" panose="020B0604020202020204" pitchFamily="34" charset="0"/>
              <a:buChar char="•"/>
            </a:pPr>
            <a:r>
              <a:rPr lang="en-US" dirty="0"/>
              <a:t>Think on whether it's possible to categories the different companies based on the details mentioned in the portal (Naukri)</a:t>
            </a:r>
          </a:p>
          <a:p>
            <a:endParaRPr lang="en-US" dirty="0"/>
          </a:p>
        </p:txBody>
      </p:sp>
    </p:spTree>
    <p:extLst>
      <p:ext uri="{BB962C8B-B14F-4D97-AF65-F5344CB8AC3E}">
        <p14:creationId xmlns:p14="http://schemas.microsoft.com/office/powerpoint/2010/main" val="502390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1E21D-37C2-47A5-84A9-0A9A49ADD0A7}"/>
              </a:ext>
            </a:extLst>
          </p:cNvPr>
          <p:cNvSpPr txBox="1"/>
          <p:nvPr/>
        </p:nvSpPr>
        <p:spPr>
          <a:xfrm>
            <a:off x="1490472" y="2857314"/>
            <a:ext cx="6163056" cy="646331"/>
          </a:xfrm>
          <a:prstGeom prst="rect">
            <a:avLst/>
          </a:prstGeom>
          <a:noFill/>
        </p:spPr>
        <p:txBody>
          <a:bodyPr wrap="square" rtlCol="0">
            <a:spAutoFit/>
          </a:bodyPr>
          <a:lstStyle/>
          <a:p>
            <a:pPr algn="ctr"/>
            <a:r>
              <a:rPr lang="en-US" sz="3600" b="1" dirty="0"/>
              <a:t>Univariate Analysis</a:t>
            </a:r>
          </a:p>
        </p:txBody>
      </p:sp>
    </p:spTree>
    <p:extLst>
      <p:ext uri="{BB962C8B-B14F-4D97-AF65-F5344CB8AC3E}">
        <p14:creationId xmlns:p14="http://schemas.microsoft.com/office/powerpoint/2010/main" val="83100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F945EB-EEAD-43D0-8ED7-6D78537B8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32127"/>
            <a:ext cx="4356509" cy="29263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39A8FD0C-36C4-49E1-8A86-3409408CC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13" y="3598139"/>
            <a:ext cx="8769096" cy="31164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FD7730D7-ACB6-4EB4-95E1-F3DA8A7024DB}"/>
              </a:ext>
            </a:extLst>
          </p:cNvPr>
          <p:cNvSpPr txBox="1"/>
          <p:nvPr/>
        </p:nvSpPr>
        <p:spPr>
          <a:xfrm>
            <a:off x="382555" y="307910"/>
            <a:ext cx="3788229" cy="1754326"/>
          </a:xfrm>
          <a:prstGeom prst="rect">
            <a:avLst/>
          </a:prstGeom>
          <a:noFill/>
        </p:spPr>
        <p:txBody>
          <a:bodyPr wrap="square" rtlCol="0">
            <a:spAutoFit/>
          </a:bodyPr>
          <a:lstStyle/>
          <a:p>
            <a:r>
              <a:rPr lang="en-US" sz="2800" dirty="0"/>
              <a:t>1. Job Role :</a:t>
            </a:r>
          </a:p>
          <a:p>
            <a:endParaRPr lang="en-US" sz="2000" dirty="0"/>
          </a:p>
          <a:p>
            <a:pPr algn="just"/>
            <a:r>
              <a:rPr lang="en-US" sz="2000" dirty="0"/>
              <a:t>From the table, we can say that there is a high requirement of Senior Data Scientist.</a:t>
            </a:r>
          </a:p>
        </p:txBody>
      </p:sp>
    </p:spTree>
    <p:extLst>
      <p:ext uri="{BB962C8B-B14F-4D97-AF65-F5344CB8AC3E}">
        <p14:creationId xmlns:p14="http://schemas.microsoft.com/office/powerpoint/2010/main" val="18191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961092-09B1-4882-B5E5-B2A94AF4C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90" y="2360175"/>
            <a:ext cx="8388220" cy="42831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3">
            <a:extLst>
              <a:ext uri="{FF2B5EF4-FFF2-40B4-BE49-F238E27FC236}">
                <a16:creationId xmlns:a16="http://schemas.microsoft.com/office/drawing/2014/main" id="{B53C5EF6-D3B6-4214-95B4-41230EA87F5A}"/>
              </a:ext>
            </a:extLst>
          </p:cNvPr>
          <p:cNvPicPr>
            <a:picLocks noChangeAspect="1"/>
          </p:cNvPicPr>
          <p:nvPr/>
        </p:nvPicPr>
        <p:blipFill rotWithShape="1">
          <a:blip r:embed="rId3">
            <a:extLst>
              <a:ext uri="{28A0092B-C50C-407E-A947-70E740481C1C}">
                <a14:useLocalDpi xmlns:a14="http://schemas.microsoft.com/office/drawing/2010/main" val="0"/>
              </a:ext>
            </a:extLst>
          </a:blip>
          <a:srcRect l="16246"/>
          <a:stretch/>
        </p:blipFill>
        <p:spPr>
          <a:xfrm>
            <a:off x="6780556" y="88456"/>
            <a:ext cx="1999550" cy="318528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E3B760F7-B7CF-4B31-957D-4DC6801BD7BE}"/>
              </a:ext>
            </a:extLst>
          </p:cNvPr>
          <p:cNvSpPr txBox="1"/>
          <p:nvPr/>
        </p:nvSpPr>
        <p:spPr>
          <a:xfrm>
            <a:off x="391885" y="317241"/>
            <a:ext cx="5803641" cy="954107"/>
          </a:xfrm>
          <a:prstGeom prst="rect">
            <a:avLst/>
          </a:prstGeom>
          <a:noFill/>
        </p:spPr>
        <p:txBody>
          <a:bodyPr wrap="square" rtlCol="0">
            <a:spAutoFit/>
          </a:bodyPr>
          <a:lstStyle/>
          <a:p>
            <a:pPr algn="ctr"/>
            <a:r>
              <a:rPr lang="en-US" sz="2800" dirty="0"/>
              <a:t>2.  Top 10 Job Location based on Job Openings : </a:t>
            </a:r>
          </a:p>
        </p:txBody>
      </p:sp>
    </p:spTree>
    <p:extLst>
      <p:ext uri="{BB962C8B-B14F-4D97-AF65-F5344CB8AC3E}">
        <p14:creationId xmlns:p14="http://schemas.microsoft.com/office/powerpoint/2010/main" val="175657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0D57E-0BEF-470A-8091-D3EA6EE32EE0}"/>
              </a:ext>
            </a:extLst>
          </p:cNvPr>
          <p:cNvPicPr>
            <a:picLocks noChangeAspect="1"/>
          </p:cNvPicPr>
          <p:nvPr/>
        </p:nvPicPr>
        <p:blipFill rotWithShape="1">
          <a:blip r:embed="rId2">
            <a:extLst>
              <a:ext uri="{28A0092B-C50C-407E-A947-70E740481C1C}">
                <a14:useLocalDpi xmlns:a14="http://schemas.microsoft.com/office/drawing/2010/main" val="0"/>
              </a:ext>
            </a:extLst>
          </a:blip>
          <a:srcRect l="10885"/>
          <a:stretch/>
        </p:blipFill>
        <p:spPr>
          <a:xfrm>
            <a:off x="270589" y="2164702"/>
            <a:ext cx="2683034" cy="37788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E1CD9FFD-63E4-4EED-B776-62592F71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7" y="1261872"/>
            <a:ext cx="5848752" cy="54823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C4EF4DD5-3788-4E63-99F0-E11690DD22D5}"/>
              </a:ext>
            </a:extLst>
          </p:cNvPr>
          <p:cNvSpPr txBox="1"/>
          <p:nvPr/>
        </p:nvSpPr>
        <p:spPr>
          <a:xfrm>
            <a:off x="270589" y="317241"/>
            <a:ext cx="6662056" cy="523220"/>
          </a:xfrm>
          <a:prstGeom prst="rect">
            <a:avLst/>
          </a:prstGeom>
          <a:noFill/>
        </p:spPr>
        <p:txBody>
          <a:bodyPr wrap="square" rtlCol="0">
            <a:spAutoFit/>
          </a:bodyPr>
          <a:lstStyle/>
          <a:p>
            <a:r>
              <a:rPr lang="en-US" sz="2800" dirty="0"/>
              <a:t>3.  Top 10 Required Skills : </a:t>
            </a:r>
          </a:p>
        </p:txBody>
      </p:sp>
    </p:spTree>
    <p:extLst>
      <p:ext uri="{BB962C8B-B14F-4D97-AF65-F5344CB8AC3E}">
        <p14:creationId xmlns:p14="http://schemas.microsoft.com/office/powerpoint/2010/main" val="3800347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B54097-22A0-46B3-B601-223B411F8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8" y="2469995"/>
            <a:ext cx="8882743" cy="41267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FFEB3FEA-18A9-4F42-904D-785FED6860A2}"/>
              </a:ext>
            </a:extLst>
          </p:cNvPr>
          <p:cNvSpPr txBox="1"/>
          <p:nvPr/>
        </p:nvSpPr>
        <p:spPr>
          <a:xfrm>
            <a:off x="391885" y="335902"/>
            <a:ext cx="8481527" cy="523220"/>
          </a:xfrm>
          <a:prstGeom prst="rect">
            <a:avLst/>
          </a:prstGeom>
          <a:noFill/>
        </p:spPr>
        <p:txBody>
          <a:bodyPr wrap="square" rtlCol="0">
            <a:spAutoFit/>
          </a:bodyPr>
          <a:lstStyle/>
          <a:p>
            <a:r>
              <a:rPr lang="en-US" sz="2800" dirty="0"/>
              <a:t>4. Top 10 Experience Ranges that is required :</a:t>
            </a:r>
          </a:p>
        </p:txBody>
      </p:sp>
      <p:sp>
        <p:nvSpPr>
          <p:cNvPr id="3" name="TextBox 2">
            <a:extLst>
              <a:ext uri="{FF2B5EF4-FFF2-40B4-BE49-F238E27FC236}">
                <a16:creationId xmlns:a16="http://schemas.microsoft.com/office/drawing/2014/main" id="{D4F79D44-4E83-4581-BDBC-B72DAE211B4C}"/>
              </a:ext>
            </a:extLst>
          </p:cNvPr>
          <p:cNvSpPr txBox="1"/>
          <p:nvPr/>
        </p:nvSpPr>
        <p:spPr>
          <a:xfrm>
            <a:off x="653143" y="1110343"/>
            <a:ext cx="6475445" cy="461665"/>
          </a:xfrm>
          <a:prstGeom prst="rect">
            <a:avLst/>
          </a:prstGeom>
          <a:noFill/>
        </p:spPr>
        <p:txBody>
          <a:bodyPr wrap="square" rtlCol="0">
            <a:spAutoFit/>
          </a:bodyPr>
          <a:lstStyle/>
          <a:p>
            <a:r>
              <a:rPr lang="en-US" dirty="0"/>
              <a:t>Highest required Experience Range is </a:t>
            </a:r>
            <a:r>
              <a:rPr lang="en-US" sz="2400" b="1" dirty="0"/>
              <a:t>4-9 </a:t>
            </a:r>
            <a:r>
              <a:rPr lang="en-US" sz="2400" b="1" dirty="0" err="1"/>
              <a:t>Yrs</a:t>
            </a:r>
            <a:r>
              <a:rPr lang="en-US" sz="2400" b="1" dirty="0"/>
              <a:t> </a:t>
            </a:r>
          </a:p>
        </p:txBody>
      </p:sp>
    </p:spTree>
    <p:extLst>
      <p:ext uri="{BB962C8B-B14F-4D97-AF65-F5344CB8AC3E}">
        <p14:creationId xmlns:p14="http://schemas.microsoft.com/office/powerpoint/2010/main" val="4003632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8EBB73-6273-4CDA-9EA8-4CF408041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468" y="2381029"/>
            <a:ext cx="6805532" cy="4476972"/>
          </a:xfrm>
          <a:prstGeom prst="rect">
            <a:avLst/>
          </a:prstGeom>
          <a:ln>
            <a:noFill/>
          </a:ln>
          <a:effectLst>
            <a:softEdge rad="112500"/>
          </a:effectLst>
        </p:spPr>
      </p:pic>
      <p:pic>
        <p:nvPicPr>
          <p:cNvPr id="2" name="Picture 1">
            <a:extLst>
              <a:ext uri="{FF2B5EF4-FFF2-40B4-BE49-F238E27FC236}">
                <a16:creationId xmlns:a16="http://schemas.microsoft.com/office/drawing/2014/main" id="{AC6C71ED-2915-4E4A-998A-A67D45CA0A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248" y="1608312"/>
            <a:ext cx="2618388" cy="30112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CDBF86B3-A7EF-4DC1-AE37-63EEFFE2C15B}"/>
              </a:ext>
            </a:extLst>
          </p:cNvPr>
          <p:cNvSpPr txBox="1"/>
          <p:nvPr/>
        </p:nvSpPr>
        <p:spPr>
          <a:xfrm>
            <a:off x="289248" y="345233"/>
            <a:ext cx="7912359" cy="523220"/>
          </a:xfrm>
          <a:prstGeom prst="rect">
            <a:avLst/>
          </a:prstGeom>
          <a:noFill/>
        </p:spPr>
        <p:txBody>
          <a:bodyPr wrap="square" rtlCol="0">
            <a:spAutoFit/>
          </a:bodyPr>
          <a:lstStyle/>
          <a:p>
            <a:r>
              <a:rPr lang="en-US" sz="2800" dirty="0"/>
              <a:t>5. Top 10 Companies based on Job Openings :</a:t>
            </a:r>
          </a:p>
        </p:txBody>
      </p:sp>
    </p:spTree>
    <p:extLst>
      <p:ext uri="{BB962C8B-B14F-4D97-AF65-F5344CB8AC3E}">
        <p14:creationId xmlns:p14="http://schemas.microsoft.com/office/powerpoint/2010/main" val="1073392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8AB630-3290-4ACB-B43D-066DC546533F}"/>
              </a:ext>
            </a:extLst>
          </p:cNvPr>
          <p:cNvPicPr>
            <a:picLocks noChangeAspect="1"/>
          </p:cNvPicPr>
          <p:nvPr/>
        </p:nvPicPr>
        <p:blipFill rotWithShape="1">
          <a:blip r:embed="rId2">
            <a:extLst>
              <a:ext uri="{28A0092B-C50C-407E-A947-70E740481C1C}">
                <a14:useLocalDpi xmlns:a14="http://schemas.microsoft.com/office/drawing/2010/main" val="0"/>
              </a:ext>
            </a:extLst>
          </a:blip>
          <a:srcRect t="16165" r="4326"/>
          <a:stretch/>
        </p:blipFill>
        <p:spPr>
          <a:xfrm>
            <a:off x="3573625" y="1953643"/>
            <a:ext cx="5467739" cy="473995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3F5C3FCD-F87E-4A15-B8B1-BCC3E9DDA8AB}"/>
              </a:ext>
            </a:extLst>
          </p:cNvPr>
          <p:cNvPicPr>
            <a:picLocks noChangeAspect="1"/>
          </p:cNvPicPr>
          <p:nvPr/>
        </p:nvPicPr>
        <p:blipFill rotWithShape="1">
          <a:blip r:embed="rId3">
            <a:extLst>
              <a:ext uri="{28A0092B-C50C-407E-A947-70E740481C1C}">
                <a14:useLocalDpi xmlns:a14="http://schemas.microsoft.com/office/drawing/2010/main" val="0"/>
              </a:ext>
            </a:extLst>
          </a:blip>
          <a:srcRect l="4766"/>
          <a:stretch/>
        </p:blipFill>
        <p:spPr>
          <a:xfrm>
            <a:off x="242595" y="2367735"/>
            <a:ext cx="3169795" cy="400507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TextBox 2">
            <a:extLst>
              <a:ext uri="{FF2B5EF4-FFF2-40B4-BE49-F238E27FC236}">
                <a16:creationId xmlns:a16="http://schemas.microsoft.com/office/drawing/2014/main" id="{3DB91CBF-BF43-4152-8F2F-080E511E9170}"/>
              </a:ext>
            </a:extLst>
          </p:cNvPr>
          <p:cNvSpPr txBox="1"/>
          <p:nvPr/>
        </p:nvSpPr>
        <p:spPr>
          <a:xfrm>
            <a:off x="139959" y="242597"/>
            <a:ext cx="3851492" cy="646331"/>
          </a:xfrm>
          <a:prstGeom prst="rect">
            <a:avLst/>
          </a:prstGeom>
          <a:noFill/>
        </p:spPr>
        <p:txBody>
          <a:bodyPr wrap="square" rtlCol="0">
            <a:spAutoFit/>
          </a:bodyPr>
          <a:lstStyle/>
          <a:p>
            <a:pPr algn="ctr"/>
            <a:r>
              <a:rPr lang="en-US" dirty="0"/>
              <a:t>6.  Top 10 Jobs based on Average Minimum Experience </a:t>
            </a:r>
          </a:p>
        </p:txBody>
      </p:sp>
      <p:sp>
        <p:nvSpPr>
          <p:cNvPr id="5" name="TextBox 4">
            <a:extLst>
              <a:ext uri="{FF2B5EF4-FFF2-40B4-BE49-F238E27FC236}">
                <a16:creationId xmlns:a16="http://schemas.microsoft.com/office/drawing/2014/main" id="{19F46D2B-AB17-445D-BD2F-7192B17D55FE}"/>
              </a:ext>
            </a:extLst>
          </p:cNvPr>
          <p:cNvSpPr txBox="1"/>
          <p:nvPr/>
        </p:nvSpPr>
        <p:spPr>
          <a:xfrm>
            <a:off x="4183224" y="242597"/>
            <a:ext cx="3851492" cy="646331"/>
          </a:xfrm>
          <a:prstGeom prst="rect">
            <a:avLst/>
          </a:prstGeom>
          <a:noFill/>
        </p:spPr>
        <p:txBody>
          <a:bodyPr wrap="square" rtlCol="0">
            <a:spAutoFit/>
          </a:bodyPr>
          <a:lstStyle/>
          <a:p>
            <a:pPr algn="ctr"/>
            <a:r>
              <a:rPr lang="en-US" dirty="0"/>
              <a:t>7. Pie Chart for Experience Needed(in </a:t>
            </a:r>
            <a:r>
              <a:rPr lang="en-US" dirty="0" err="1"/>
              <a:t>Yrs</a:t>
            </a:r>
            <a:r>
              <a:rPr lang="en-US" dirty="0"/>
              <a:t>)</a:t>
            </a:r>
          </a:p>
        </p:txBody>
      </p:sp>
    </p:spTree>
    <p:extLst>
      <p:ext uri="{BB962C8B-B14F-4D97-AF65-F5344CB8AC3E}">
        <p14:creationId xmlns:p14="http://schemas.microsoft.com/office/powerpoint/2010/main" val="3395664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02D812-81EC-4E7E-B051-84423BF61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208" y="2425959"/>
            <a:ext cx="5766318" cy="37415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910A2381-CC0A-408D-B4EC-C581ED1C57E8}"/>
              </a:ext>
            </a:extLst>
          </p:cNvPr>
          <p:cNvSpPr txBox="1"/>
          <p:nvPr/>
        </p:nvSpPr>
        <p:spPr>
          <a:xfrm>
            <a:off x="326571" y="251927"/>
            <a:ext cx="8257592" cy="1354217"/>
          </a:xfrm>
          <a:prstGeom prst="rect">
            <a:avLst/>
          </a:prstGeom>
          <a:noFill/>
        </p:spPr>
        <p:txBody>
          <a:bodyPr wrap="square" rtlCol="0">
            <a:spAutoFit/>
          </a:bodyPr>
          <a:lstStyle/>
          <a:p>
            <a:r>
              <a:rPr lang="en-US" sz="2800" dirty="0"/>
              <a:t>8.  Salary : </a:t>
            </a:r>
          </a:p>
          <a:p>
            <a:pPr marL="514350" indent="-514350">
              <a:buAutoNum type="arabicPeriod"/>
            </a:pPr>
            <a:r>
              <a:rPr lang="en-US" dirty="0"/>
              <a:t>90% Companies are “ Not Disclosed” Salary</a:t>
            </a:r>
          </a:p>
          <a:p>
            <a:pPr marL="514350" indent="-514350">
              <a:buAutoNum type="arabicPeriod"/>
            </a:pPr>
            <a:r>
              <a:rPr lang="en-US" dirty="0"/>
              <a:t>5% Companies give salary 10,00,000 – 20,00,000 PA</a:t>
            </a:r>
          </a:p>
          <a:p>
            <a:pPr marL="514350" indent="-514350">
              <a:buFontTx/>
              <a:buAutoNum type="arabicPeriod"/>
            </a:pPr>
            <a:r>
              <a:rPr lang="en-US" dirty="0"/>
              <a:t>5% Companies give salary 18,00,000 – 20,00,000 PA</a:t>
            </a:r>
          </a:p>
        </p:txBody>
      </p:sp>
    </p:spTree>
    <p:extLst>
      <p:ext uri="{BB962C8B-B14F-4D97-AF65-F5344CB8AC3E}">
        <p14:creationId xmlns:p14="http://schemas.microsoft.com/office/powerpoint/2010/main" val="2878789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97AC1D-66BD-4DB7-9E2B-6350031FD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579" y="2019622"/>
            <a:ext cx="5326842" cy="43971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D401196D-6A5B-42B1-8534-A3D68D73E5B0}"/>
              </a:ext>
            </a:extLst>
          </p:cNvPr>
          <p:cNvSpPr txBox="1"/>
          <p:nvPr/>
        </p:nvSpPr>
        <p:spPr>
          <a:xfrm>
            <a:off x="242595" y="261257"/>
            <a:ext cx="8248261" cy="1077218"/>
          </a:xfrm>
          <a:prstGeom prst="rect">
            <a:avLst/>
          </a:prstGeom>
          <a:noFill/>
        </p:spPr>
        <p:txBody>
          <a:bodyPr wrap="square" rtlCol="0">
            <a:spAutoFit/>
          </a:bodyPr>
          <a:lstStyle/>
          <a:p>
            <a:r>
              <a:rPr lang="en-US" sz="2800" dirty="0"/>
              <a:t>9.  Job Posted :</a:t>
            </a:r>
          </a:p>
          <a:p>
            <a:r>
              <a:rPr lang="en-US" dirty="0"/>
              <a:t>From Pie Chart, 10% of Job Articles are posted 30+ Days Ago</a:t>
            </a:r>
          </a:p>
          <a:p>
            <a:endParaRPr lang="en-US" dirty="0"/>
          </a:p>
        </p:txBody>
      </p:sp>
    </p:spTree>
    <p:extLst>
      <p:ext uri="{BB962C8B-B14F-4D97-AF65-F5344CB8AC3E}">
        <p14:creationId xmlns:p14="http://schemas.microsoft.com/office/powerpoint/2010/main" val="3273210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E1159-43D2-470D-A747-1296F3F3E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35" y="828423"/>
            <a:ext cx="4321560" cy="3902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87CA3483-F332-4844-AA55-AF5CCCE06B0B}"/>
              </a:ext>
            </a:extLst>
          </p:cNvPr>
          <p:cNvSpPr txBox="1"/>
          <p:nvPr/>
        </p:nvSpPr>
        <p:spPr>
          <a:xfrm>
            <a:off x="186613" y="223934"/>
            <a:ext cx="8024327" cy="523220"/>
          </a:xfrm>
          <a:prstGeom prst="rect">
            <a:avLst/>
          </a:prstGeom>
          <a:noFill/>
        </p:spPr>
        <p:txBody>
          <a:bodyPr wrap="square" rtlCol="0">
            <a:spAutoFit/>
          </a:bodyPr>
          <a:lstStyle/>
          <a:p>
            <a:r>
              <a:rPr lang="en-US" sz="2800" dirty="0"/>
              <a:t>10. Ratings :  </a:t>
            </a:r>
            <a:r>
              <a:rPr lang="en-US" dirty="0"/>
              <a:t>45% of the Companies have rating of 4.2</a:t>
            </a:r>
          </a:p>
        </p:txBody>
      </p:sp>
      <p:pic>
        <p:nvPicPr>
          <p:cNvPr id="4" name="Picture 3">
            <a:extLst>
              <a:ext uri="{FF2B5EF4-FFF2-40B4-BE49-F238E27FC236}">
                <a16:creationId xmlns:a16="http://schemas.microsoft.com/office/drawing/2014/main" id="{3D58889B-D179-4D0A-BEF4-D0253867C223}"/>
              </a:ext>
            </a:extLst>
          </p:cNvPr>
          <p:cNvPicPr>
            <a:picLocks noChangeAspect="1"/>
          </p:cNvPicPr>
          <p:nvPr/>
        </p:nvPicPr>
        <p:blipFill rotWithShape="1">
          <a:blip r:embed="rId3"/>
          <a:srcRect l="17041" t="40961" r="52959" b="24694"/>
          <a:stretch/>
        </p:blipFill>
        <p:spPr>
          <a:xfrm>
            <a:off x="4719806" y="3073137"/>
            <a:ext cx="4047122" cy="3431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360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E103A-E906-4DA6-AB59-A65BA81DAA43}"/>
              </a:ext>
            </a:extLst>
          </p:cNvPr>
          <p:cNvSpPr txBox="1"/>
          <p:nvPr/>
        </p:nvSpPr>
        <p:spPr>
          <a:xfrm>
            <a:off x="292608" y="210312"/>
            <a:ext cx="8586216" cy="2492990"/>
          </a:xfrm>
          <a:prstGeom prst="rect">
            <a:avLst/>
          </a:prstGeom>
          <a:noFill/>
        </p:spPr>
        <p:txBody>
          <a:bodyPr wrap="square" rtlCol="0">
            <a:spAutoFit/>
          </a:bodyPr>
          <a:lstStyle/>
          <a:p>
            <a:r>
              <a:rPr lang="en-US" sz="2800" b="1" u="sng" dirty="0"/>
              <a:t>Information :</a:t>
            </a:r>
          </a:p>
          <a:p>
            <a:endParaRPr lang="en-US" sz="2800" b="1" u="sng" dirty="0"/>
          </a:p>
          <a:p>
            <a:pPr marL="342900" indent="-342900">
              <a:buFont typeface="Arial" panose="020B0604020202020204" pitchFamily="34" charset="0"/>
              <a:buChar char="•"/>
            </a:pPr>
            <a:r>
              <a:rPr lang="en-US" sz="2000" b="1" dirty="0"/>
              <a:t>Web Scraping :</a:t>
            </a:r>
          </a:p>
          <a:p>
            <a:pPr algn="just"/>
            <a:r>
              <a:rPr lang="en-US" sz="2000" b="0" i="0" dirty="0">
                <a:solidFill>
                  <a:srgbClr val="FFFFFF"/>
                </a:solidFill>
                <a:effectLst/>
              </a:rPr>
              <a:t>	</a:t>
            </a:r>
            <a:r>
              <a:rPr lang="en-US" b="0" i="0" dirty="0">
                <a:solidFill>
                  <a:srgbClr val="FFFFFF"/>
                </a:solidFill>
                <a:effectLst/>
              </a:rPr>
              <a:t>Web scraping is an automatic method to obtain large amounts of 	data from 	websites. Most of this data is unstructured data in an HTML  format which is 	then converted into structured data in a spreadsheet or a database so that it 	can be used in various applications.</a:t>
            </a:r>
            <a:endParaRPr lang="en-US" b="1" dirty="0"/>
          </a:p>
        </p:txBody>
      </p:sp>
      <p:pic>
        <p:nvPicPr>
          <p:cNvPr id="1026" name="Picture 2">
            <a:extLst>
              <a:ext uri="{FF2B5EF4-FFF2-40B4-BE49-F238E27FC236}">
                <a16:creationId xmlns:a16="http://schemas.microsoft.com/office/drawing/2014/main" id="{AB47C80F-3B36-4555-A2EF-72AAF7F93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448" y="2795588"/>
            <a:ext cx="6757416" cy="2181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1C56D8-AED9-4E4A-A0C7-D6EF071F2D7E}"/>
              </a:ext>
            </a:extLst>
          </p:cNvPr>
          <p:cNvSpPr txBox="1"/>
          <p:nvPr/>
        </p:nvSpPr>
        <p:spPr>
          <a:xfrm>
            <a:off x="201168" y="5288578"/>
            <a:ext cx="8677656" cy="1200329"/>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effectLst/>
              </a:rPr>
              <a:t>Is Web Scraping Legal?</a:t>
            </a:r>
          </a:p>
          <a:p>
            <a:pPr algn="just"/>
            <a:r>
              <a:rPr lang="en-US" i="0" dirty="0">
                <a:effectLst/>
              </a:rPr>
              <a:t>	Talking about whether web scraping is legal or not, some websites allow 	web scraping and some don’t. To know whether a website allows web 	scraping or not, you can look at the website’s “robots.txt” file.</a:t>
            </a:r>
          </a:p>
        </p:txBody>
      </p:sp>
    </p:spTree>
    <p:extLst>
      <p:ext uri="{BB962C8B-B14F-4D97-AF65-F5344CB8AC3E}">
        <p14:creationId xmlns:p14="http://schemas.microsoft.com/office/powerpoint/2010/main" val="2490480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939E7E8-48D8-48C2-8A73-7813044895DB}"/>
              </a:ext>
            </a:extLst>
          </p:cNvPr>
          <p:cNvSpPr txBox="1"/>
          <p:nvPr/>
        </p:nvSpPr>
        <p:spPr>
          <a:xfrm>
            <a:off x="186613" y="222642"/>
            <a:ext cx="8024327" cy="523220"/>
          </a:xfrm>
          <a:prstGeom prst="rect">
            <a:avLst/>
          </a:prstGeom>
          <a:noFill/>
        </p:spPr>
        <p:txBody>
          <a:bodyPr wrap="square" rtlCol="0">
            <a:spAutoFit/>
          </a:bodyPr>
          <a:lstStyle/>
          <a:p>
            <a:r>
              <a:rPr lang="en-US" sz="2800" dirty="0"/>
              <a:t>11. Reviews :  </a:t>
            </a:r>
            <a:endParaRPr lang="en-US" dirty="0"/>
          </a:p>
        </p:txBody>
      </p:sp>
      <p:pic>
        <p:nvPicPr>
          <p:cNvPr id="8" name="Picture 7">
            <a:extLst>
              <a:ext uri="{FF2B5EF4-FFF2-40B4-BE49-F238E27FC236}">
                <a16:creationId xmlns:a16="http://schemas.microsoft.com/office/drawing/2014/main" id="{476E8007-8501-4A1F-BACA-DA9CD67CC42A}"/>
              </a:ext>
            </a:extLst>
          </p:cNvPr>
          <p:cNvPicPr>
            <a:picLocks noChangeAspect="1"/>
          </p:cNvPicPr>
          <p:nvPr/>
        </p:nvPicPr>
        <p:blipFill rotWithShape="1">
          <a:blip r:embed="rId2"/>
          <a:srcRect l="20000" t="29605" r="52653" b="38662"/>
          <a:stretch/>
        </p:blipFill>
        <p:spPr>
          <a:xfrm>
            <a:off x="186613" y="1357794"/>
            <a:ext cx="3769567" cy="3367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5EA1BB31-5C10-4522-97A1-B2C970F02450}"/>
              </a:ext>
            </a:extLst>
          </p:cNvPr>
          <p:cNvPicPr>
            <a:picLocks noChangeAspect="1"/>
          </p:cNvPicPr>
          <p:nvPr/>
        </p:nvPicPr>
        <p:blipFill rotWithShape="1">
          <a:blip r:embed="rId3"/>
          <a:srcRect l="19184" t="44300" r="52959" b="21792"/>
          <a:stretch/>
        </p:blipFill>
        <p:spPr>
          <a:xfrm>
            <a:off x="4114800" y="3266677"/>
            <a:ext cx="4842586" cy="3367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A420369C-CB13-40DA-8414-B8C324609725}"/>
              </a:ext>
            </a:extLst>
          </p:cNvPr>
          <p:cNvPicPr>
            <a:picLocks noChangeAspect="1"/>
          </p:cNvPicPr>
          <p:nvPr/>
        </p:nvPicPr>
        <p:blipFill rotWithShape="1">
          <a:blip r:embed="rId4"/>
          <a:srcRect l="17245" t="47006" r="40306" b="41604"/>
          <a:stretch/>
        </p:blipFill>
        <p:spPr>
          <a:xfrm>
            <a:off x="4474028" y="328389"/>
            <a:ext cx="4292081" cy="16048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148EF60A-6A97-4010-B140-18ADEF626FBA}"/>
              </a:ext>
            </a:extLst>
          </p:cNvPr>
          <p:cNvSpPr txBox="1"/>
          <p:nvPr/>
        </p:nvSpPr>
        <p:spPr>
          <a:xfrm>
            <a:off x="821094" y="930767"/>
            <a:ext cx="2146041" cy="400110"/>
          </a:xfrm>
          <a:prstGeom prst="rect">
            <a:avLst/>
          </a:prstGeom>
          <a:noFill/>
        </p:spPr>
        <p:txBody>
          <a:bodyPr wrap="square" rtlCol="0">
            <a:spAutoFit/>
          </a:bodyPr>
          <a:lstStyle/>
          <a:p>
            <a:pPr algn="ctr"/>
            <a:r>
              <a:rPr lang="en-US" sz="2000" b="1" u="sng" dirty="0"/>
              <a:t>Boxplot</a:t>
            </a:r>
          </a:p>
        </p:txBody>
      </p:sp>
      <p:sp>
        <p:nvSpPr>
          <p:cNvPr id="7" name="TextBox 6">
            <a:extLst>
              <a:ext uri="{FF2B5EF4-FFF2-40B4-BE49-F238E27FC236}">
                <a16:creationId xmlns:a16="http://schemas.microsoft.com/office/drawing/2014/main" id="{434FD4E1-0729-4D64-88AB-FABDD415096D}"/>
              </a:ext>
            </a:extLst>
          </p:cNvPr>
          <p:cNvSpPr txBox="1"/>
          <p:nvPr/>
        </p:nvSpPr>
        <p:spPr>
          <a:xfrm>
            <a:off x="5358882" y="2641379"/>
            <a:ext cx="2146041" cy="400110"/>
          </a:xfrm>
          <a:prstGeom prst="rect">
            <a:avLst/>
          </a:prstGeom>
          <a:noFill/>
        </p:spPr>
        <p:txBody>
          <a:bodyPr wrap="square" rtlCol="0">
            <a:spAutoFit/>
          </a:bodyPr>
          <a:lstStyle/>
          <a:p>
            <a:pPr algn="ctr"/>
            <a:r>
              <a:rPr lang="en-US" sz="2000" b="1" u="sng" dirty="0"/>
              <a:t>Histogram</a:t>
            </a:r>
          </a:p>
        </p:txBody>
      </p:sp>
      <p:sp>
        <p:nvSpPr>
          <p:cNvPr id="3" name="TextBox 2">
            <a:extLst>
              <a:ext uri="{FF2B5EF4-FFF2-40B4-BE49-F238E27FC236}">
                <a16:creationId xmlns:a16="http://schemas.microsoft.com/office/drawing/2014/main" id="{120BEEC8-2833-47AC-9355-E39B58FFF8D4}"/>
              </a:ext>
            </a:extLst>
          </p:cNvPr>
          <p:cNvSpPr txBox="1"/>
          <p:nvPr/>
        </p:nvSpPr>
        <p:spPr>
          <a:xfrm>
            <a:off x="261257" y="4879910"/>
            <a:ext cx="3769566" cy="1754326"/>
          </a:xfrm>
          <a:prstGeom prst="rect">
            <a:avLst/>
          </a:prstGeom>
          <a:noFill/>
        </p:spPr>
        <p:txBody>
          <a:bodyPr wrap="square" rtlCol="0">
            <a:spAutoFit/>
          </a:bodyPr>
          <a:lstStyle/>
          <a:p>
            <a:pPr marL="342900" indent="-342900">
              <a:buAutoNum type="arabicPeriod"/>
            </a:pPr>
            <a:r>
              <a:rPr lang="en-US" dirty="0"/>
              <a:t>Lower median value</a:t>
            </a:r>
          </a:p>
          <a:p>
            <a:pPr marL="342900" indent="-342900">
              <a:buAutoNum type="arabicPeriod"/>
            </a:pPr>
            <a:r>
              <a:rPr lang="en-US" dirty="0"/>
              <a:t>The line in the middle of the box plot is close to Q1. That means it is positively skewed(Right Skewed).</a:t>
            </a:r>
          </a:p>
          <a:p>
            <a:pPr marL="342900" indent="-342900">
              <a:buAutoNum type="arabicPeriod"/>
            </a:pPr>
            <a:r>
              <a:rPr lang="en-US" dirty="0"/>
              <a:t>No outliers.</a:t>
            </a:r>
          </a:p>
        </p:txBody>
      </p:sp>
    </p:spTree>
    <p:extLst>
      <p:ext uri="{BB962C8B-B14F-4D97-AF65-F5344CB8AC3E}">
        <p14:creationId xmlns:p14="http://schemas.microsoft.com/office/powerpoint/2010/main" val="13171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E0ECF-B373-4F6B-855C-C935C3D28974}"/>
              </a:ext>
            </a:extLst>
          </p:cNvPr>
          <p:cNvSpPr txBox="1"/>
          <p:nvPr/>
        </p:nvSpPr>
        <p:spPr>
          <a:xfrm>
            <a:off x="1490472" y="2857314"/>
            <a:ext cx="6163056" cy="646331"/>
          </a:xfrm>
          <a:prstGeom prst="rect">
            <a:avLst/>
          </a:prstGeom>
          <a:noFill/>
        </p:spPr>
        <p:txBody>
          <a:bodyPr wrap="square" rtlCol="0">
            <a:spAutoFit/>
          </a:bodyPr>
          <a:lstStyle/>
          <a:p>
            <a:pPr algn="ctr"/>
            <a:r>
              <a:rPr lang="en-US" sz="3600" b="1" dirty="0"/>
              <a:t>Bivariate Analysis</a:t>
            </a:r>
          </a:p>
        </p:txBody>
      </p:sp>
    </p:spTree>
    <p:extLst>
      <p:ext uri="{BB962C8B-B14F-4D97-AF65-F5344CB8AC3E}">
        <p14:creationId xmlns:p14="http://schemas.microsoft.com/office/powerpoint/2010/main" val="2514646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EBE62C-EE26-4B9E-8F10-1FA7EBBB82A9}"/>
              </a:ext>
            </a:extLst>
          </p:cNvPr>
          <p:cNvPicPr>
            <a:picLocks noChangeAspect="1"/>
          </p:cNvPicPr>
          <p:nvPr/>
        </p:nvPicPr>
        <p:blipFill rotWithShape="1">
          <a:blip r:embed="rId2"/>
          <a:srcRect l="19389" t="29909" r="17244" b="10907"/>
          <a:stretch/>
        </p:blipFill>
        <p:spPr>
          <a:xfrm>
            <a:off x="942392" y="1998482"/>
            <a:ext cx="7081935" cy="3935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842A86FF-4769-41C3-8A84-9B97A2F2CA38}"/>
              </a:ext>
            </a:extLst>
          </p:cNvPr>
          <p:cNvSpPr txBox="1"/>
          <p:nvPr/>
        </p:nvSpPr>
        <p:spPr>
          <a:xfrm>
            <a:off x="186613" y="223934"/>
            <a:ext cx="8024327" cy="523220"/>
          </a:xfrm>
          <a:prstGeom prst="rect">
            <a:avLst/>
          </a:prstGeom>
          <a:noFill/>
        </p:spPr>
        <p:txBody>
          <a:bodyPr wrap="square" rtlCol="0">
            <a:spAutoFit/>
          </a:bodyPr>
          <a:lstStyle/>
          <a:p>
            <a:r>
              <a:rPr lang="en-US" sz="2800" dirty="0"/>
              <a:t>1. Reviews  Vs   Ratings:  </a:t>
            </a:r>
            <a:endParaRPr lang="en-US" dirty="0"/>
          </a:p>
        </p:txBody>
      </p:sp>
    </p:spTree>
    <p:extLst>
      <p:ext uri="{BB962C8B-B14F-4D97-AF65-F5344CB8AC3E}">
        <p14:creationId xmlns:p14="http://schemas.microsoft.com/office/powerpoint/2010/main" val="161517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D00BE2-D1FF-43E6-865E-CEF411D2A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539" y="392167"/>
            <a:ext cx="6142252" cy="607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7935155-921D-471F-A59E-C1D1A0B4A98F}"/>
              </a:ext>
            </a:extLst>
          </p:cNvPr>
          <p:cNvSpPr txBox="1"/>
          <p:nvPr/>
        </p:nvSpPr>
        <p:spPr>
          <a:xfrm>
            <a:off x="233265" y="223935"/>
            <a:ext cx="2052735" cy="1815882"/>
          </a:xfrm>
          <a:prstGeom prst="rect">
            <a:avLst/>
          </a:prstGeom>
          <a:noFill/>
        </p:spPr>
        <p:txBody>
          <a:bodyPr wrap="square" rtlCol="0">
            <a:spAutoFit/>
          </a:bodyPr>
          <a:lstStyle/>
          <a:p>
            <a:pPr algn="ctr"/>
            <a:r>
              <a:rPr lang="en-US" sz="2800" dirty="0"/>
              <a:t>2.  Top Jobs Role and Required Skills</a:t>
            </a:r>
          </a:p>
        </p:txBody>
      </p:sp>
    </p:spTree>
    <p:extLst>
      <p:ext uri="{BB962C8B-B14F-4D97-AF65-F5344CB8AC3E}">
        <p14:creationId xmlns:p14="http://schemas.microsoft.com/office/powerpoint/2010/main" val="245408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979404-F66A-4A10-B1DA-16E4CA665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282" y="223934"/>
            <a:ext cx="6615403" cy="651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AB794868-032D-4395-BC46-888A5FDA0BFF}"/>
              </a:ext>
            </a:extLst>
          </p:cNvPr>
          <p:cNvSpPr txBox="1"/>
          <p:nvPr/>
        </p:nvSpPr>
        <p:spPr>
          <a:xfrm>
            <a:off x="233265" y="223935"/>
            <a:ext cx="2052735" cy="1384995"/>
          </a:xfrm>
          <a:prstGeom prst="rect">
            <a:avLst/>
          </a:prstGeom>
          <a:noFill/>
        </p:spPr>
        <p:txBody>
          <a:bodyPr wrap="square" rtlCol="0">
            <a:spAutoFit/>
          </a:bodyPr>
          <a:lstStyle/>
          <a:p>
            <a:pPr algn="ctr"/>
            <a:r>
              <a:rPr lang="en-US" sz="2800" dirty="0"/>
              <a:t>3.  Top Company Vs Job Role</a:t>
            </a:r>
          </a:p>
        </p:txBody>
      </p:sp>
    </p:spTree>
    <p:extLst>
      <p:ext uri="{BB962C8B-B14F-4D97-AF65-F5344CB8AC3E}">
        <p14:creationId xmlns:p14="http://schemas.microsoft.com/office/powerpoint/2010/main" val="283319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5FD228-7B11-4781-8E60-BB59384B8B49}"/>
              </a:ext>
            </a:extLst>
          </p:cNvPr>
          <p:cNvSpPr txBox="1"/>
          <p:nvPr/>
        </p:nvSpPr>
        <p:spPr>
          <a:xfrm>
            <a:off x="186613" y="223934"/>
            <a:ext cx="8024327" cy="523220"/>
          </a:xfrm>
          <a:prstGeom prst="rect">
            <a:avLst/>
          </a:prstGeom>
          <a:noFill/>
        </p:spPr>
        <p:txBody>
          <a:bodyPr wrap="square" rtlCol="0">
            <a:spAutoFit/>
          </a:bodyPr>
          <a:lstStyle/>
          <a:p>
            <a:r>
              <a:rPr lang="en-US" sz="2800" dirty="0"/>
              <a:t>4.  Company Vs  Location :  </a:t>
            </a:r>
            <a:endParaRPr lang="en-US" dirty="0"/>
          </a:p>
        </p:txBody>
      </p:sp>
      <p:pic>
        <p:nvPicPr>
          <p:cNvPr id="4" name="Picture 3">
            <a:extLst>
              <a:ext uri="{FF2B5EF4-FFF2-40B4-BE49-F238E27FC236}">
                <a16:creationId xmlns:a16="http://schemas.microsoft.com/office/drawing/2014/main" id="{C323DF93-28CE-4D72-819C-A00057C766A6}"/>
              </a:ext>
            </a:extLst>
          </p:cNvPr>
          <p:cNvPicPr>
            <a:picLocks noChangeAspect="1"/>
          </p:cNvPicPr>
          <p:nvPr/>
        </p:nvPicPr>
        <p:blipFill rotWithShape="1">
          <a:blip r:embed="rId2"/>
          <a:srcRect l="19592" t="29229" r="17551" b="6189"/>
          <a:stretch/>
        </p:blipFill>
        <p:spPr>
          <a:xfrm>
            <a:off x="550506" y="1772816"/>
            <a:ext cx="8276253" cy="47026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38D9EA23-6B0B-4943-87E8-D6FD4915FD1A}"/>
              </a:ext>
            </a:extLst>
          </p:cNvPr>
          <p:cNvSpPr txBox="1"/>
          <p:nvPr/>
        </p:nvSpPr>
        <p:spPr>
          <a:xfrm>
            <a:off x="783771" y="747154"/>
            <a:ext cx="7427169" cy="646331"/>
          </a:xfrm>
          <a:prstGeom prst="rect">
            <a:avLst/>
          </a:prstGeom>
          <a:noFill/>
        </p:spPr>
        <p:txBody>
          <a:bodyPr wrap="square" rtlCol="0">
            <a:spAutoFit/>
          </a:bodyPr>
          <a:lstStyle/>
          <a:p>
            <a:r>
              <a:rPr lang="en-US" dirty="0"/>
              <a:t>From below graph we can say that ,Company “Accenture” Located at Chennai and Coimbatore has high job Requirements.</a:t>
            </a:r>
          </a:p>
        </p:txBody>
      </p:sp>
    </p:spTree>
    <p:extLst>
      <p:ext uri="{BB962C8B-B14F-4D97-AF65-F5344CB8AC3E}">
        <p14:creationId xmlns:p14="http://schemas.microsoft.com/office/powerpoint/2010/main" val="1442168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C5D921-BF81-4F7D-8A21-479E60CB603D}"/>
              </a:ext>
            </a:extLst>
          </p:cNvPr>
          <p:cNvSpPr txBox="1"/>
          <p:nvPr/>
        </p:nvSpPr>
        <p:spPr>
          <a:xfrm>
            <a:off x="186615" y="223935"/>
            <a:ext cx="8024327" cy="523220"/>
          </a:xfrm>
          <a:prstGeom prst="rect">
            <a:avLst/>
          </a:prstGeom>
          <a:noFill/>
        </p:spPr>
        <p:txBody>
          <a:bodyPr wrap="square" rtlCol="0">
            <a:spAutoFit/>
          </a:bodyPr>
          <a:lstStyle/>
          <a:p>
            <a:r>
              <a:rPr lang="en-US" sz="2800" dirty="0"/>
              <a:t>5.  Job Role Vs  Skills :  </a:t>
            </a:r>
            <a:endParaRPr lang="en-US" dirty="0"/>
          </a:p>
        </p:txBody>
      </p:sp>
      <p:pic>
        <p:nvPicPr>
          <p:cNvPr id="5" name="Picture 4">
            <a:extLst>
              <a:ext uri="{FF2B5EF4-FFF2-40B4-BE49-F238E27FC236}">
                <a16:creationId xmlns:a16="http://schemas.microsoft.com/office/drawing/2014/main" id="{D9EEBE09-EE4B-46A3-8D71-B5E205302351}"/>
              </a:ext>
            </a:extLst>
          </p:cNvPr>
          <p:cNvPicPr>
            <a:picLocks noChangeAspect="1"/>
          </p:cNvPicPr>
          <p:nvPr/>
        </p:nvPicPr>
        <p:blipFill rotWithShape="1">
          <a:blip r:embed="rId2"/>
          <a:srcRect l="21837" t="11451" r="17959" b="5102"/>
          <a:stretch/>
        </p:blipFill>
        <p:spPr>
          <a:xfrm>
            <a:off x="653142" y="1819468"/>
            <a:ext cx="8024326" cy="48145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3B2BD520-BDA2-4886-91D9-07850B55D1DC}"/>
              </a:ext>
            </a:extLst>
          </p:cNvPr>
          <p:cNvSpPr txBox="1"/>
          <p:nvPr/>
        </p:nvSpPr>
        <p:spPr>
          <a:xfrm>
            <a:off x="653142" y="858416"/>
            <a:ext cx="8220270" cy="677108"/>
          </a:xfrm>
          <a:prstGeom prst="rect">
            <a:avLst/>
          </a:prstGeom>
          <a:noFill/>
        </p:spPr>
        <p:txBody>
          <a:bodyPr wrap="square" rtlCol="0">
            <a:spAutoFit/>
          </a:bodyPr>
          <a:lstStyle/>
          <a:p>
            <a:r>
              <a:rPr lang="en-US" dirty="0"/>
              <a:t>You can read the graph as, </a:t>
            </a:r>
          </a:p>
          <a:p>
            <a:r>
              <a:rPr lang="en-US" dirty="0"/>
              <a:t>For</a:t>
            </a:r>
            <a:r>
              <a:rPr lang="en-US" sz="2000" b="1" dirty="0"/>
              <a:t> Data Science Senior Analyst</a:t>
            </a:r>
            <a:r>
              <a:rPr lang="en-US" dirty="0"/>
              <a:t> (Job Role) required skill is </a:t>
            </a:r>
            <a:r>
              <a:rPr lang="en-US" sz="2000" b="1" dirty="0"/>
              <a:t>Analytics</a:t>
            </a:r>
            <a:r>
              <a:rPr lang="en-US" dirty="0"/>
              <a:t>.</a:t>
            </a:r>
          </a:p>
        </p:txBody>
      </p:sp>
    </p:spTree>
    <p:extLst>
      <p:ext uri="{BB962C8B-B14F-4D97-AF65-F5344CB8AC3E}">
        <p14:creationId xmlns:p14="http://schemas.microsoft.com/office/powerpoint/2010/main" val="607817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32EB8-D16A-417A-8B68-82BED5420DCF}"/>
              </a:ext>
            </a:extLst>
          </p:cNvPr>
          <p:cNvSpPr txBox="1"/>
          <p:nvPr/>
        </p:nvSpPr>
        <p:spPr>
          <a:xfrm>
            <a:off x="186614" y="223934"/>
            <a:ext cx="8024327" cy="523220"/>
          </a:xfrm>
          <a:prstGeom prst="rect">
            <a:avLst/>
          </a:prstGeom>
          <a:noFill/>
        </p:spPr>
        <p:txBody>
          <a:bodyPr wrap="square" rtlCol="0">
            <a:spAutoFit/>
          </a:bodyPr>
          <a:lstStyle/>
          <a:p>
            <a:r>
              <a:rPr lang="en-US" sz="2800" dirty="0"/>
              <a:t>6.  Company Vs  Skills :  </a:t>
            </a:r>
            <a:endParaRPr lang="en-US" dirty="0"/>
          </a:p>
        </p:txBody>
      </p:sp>
      <p:pic>
        <p:nvPicPr>
          <p:cNvPr id="4" name="Picture 3">
            <a:extLst>
              <a:ext uri="{FF2B5EF4-FFF2-40B4-BE49-F238E27FC236}">
                <a16:creationId xmlns:a16="http://schemas.microsoft.com/office/drawing/2014/main" id="{A5A298B3-1FBD-404C-A0BE-14ED104ADC0C}"/>
              </a:ext>
            </a:extLst>
          </p:cNvPr>
          <p:cNvPicPr>
            <a:picLocks noChangeAspect="1"/>
          </p:cNvPicPr>
          <p:nvPr/>
        </p:nvPicPr>
        <p:blipFill rotWithShape="1">
          <a:blip r:embed="rId2"/>
          <a:srcRect l="19796" t="28504" r="14694" b="6190"/>
          <a:stretch/>
        </p:blipFill>
        <p:spPr>
          <a:xfrm>
            <a:off x="396551" y="1744824"/>
            <a:ext cx="8350898" cy="49918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60DA6E2-A874-4679-BE31-283D2CB11903}"/>
              </a:ext>
            </a:extLst>
          </p:cNvPr>
          <p:cNvSpPr txBox="1"/>
          <p:nvPr/>
        </p:nvSpPr>
        <p:spPr>
          <a:xfrm>
            <a:off x="723122" y="845879"/>
            <a:ext cx="8024327" cy="400110"/>
          </a:xfrm>
          <a:prstGeom prst="rect">
            <a:avLst/>
          </a:prstGeom>
          <a:noFill/>
        </p:spPr>
        <p:txBody>
          <a:bodyPr wrap="square" rtlCol="0">
            <a:spAutoFit/>
          </a:bodyPr>
          <a:lstStyle/>
          <a:p>
            <a:r>
              <a:rPr lang="en-US" dirty="0"/>
              <a:t>For Company “</a:t>
            </a:r>
            <a:r>
              <a:rPr lang="en-US" sz="2000" b="1" dirty="0"/>
              <a:t>Accenture</a:t>
            </a:r>
            <a:r>
              <a:rPr lang="en-US" dirty="0"/>
              <a:t>” most required skill is “</a:t>
            </a:r>
            <a:r>
              <a:rPr lang="en-US" sz="2000" b="1" dirty="0"/>
              <a:t>Analytics</a:t>
            </a:r>
            <a:r>
              <a:rPr lang="en-US" dirty="0"/>
              <a:t>”</a:t>
            </a:r>
          </a:p>
        </p:txBody>
      </p:sp>
    </p:spTree>
    <p:extLst>
      <p:ext uri="{BB962C8B-B14F-4D97-AF65-F5344CB8AC3E}">
        <p14:creationId xmlns:p14="http://schemas.microsoft.com/office/powerpoint/2010/main" val="703294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3840C7-510B-45DC-9DF2-1AEADAD21F41}"/>
              </a:ext>
            </a:extLst>
          </p:cNvPr>
          <p:cNvSpPr txBox="1"/>
          <p:nvPr/>
        </p:nvSpPr>
        <p:spPr>
          <a:xfrm>
            <a:off x="186614" y="223934"/>
            <a:ext cx="8024327" cy="523220"/>
          </a:xfrm>
          <a:prstGeom prst="rect">
            <a:avLst/>
          </a:prstGeom>
          <a:noFill/>
        </p:spPr>
        <p:txBody>
          <a:bodyPr wrap="square" rtlCol="0">
            <a:spAutoFit/>
          </a:bodyPr>
          <a:lstStyle/>
          <a:p>
            <a:r>
              <a:rPr lang="en-US" sz="2800" dirty="0"/>
              <a:t>7.  Company Vs  Max. Experience  :  </a:t>
            </a:r>
            <a:endParaRPr lang="en-US" dirty="0"/>
          </a:p>
        </p:txBody>
      </p:sp>
      <p:pic>
        <p:nvPicPr>
          <p:cNvPr id="3" name="Picture 2">
            <a:extLst>
              <a:ext uri="{FF2B5EF4-FFF2-40B4-BE49-F238E27FC236}">
                <a16:creationId xmlns:a16="http://schemas.microsoft.com/office/drawing/2014/main" id="{4595CF22-87C3-4FDA-A9C3-94AC85D297F2}"/>
              </a:ext>
            </a:extLst>
          </p:cNvPr>
          <p:cNvPicPr>
            <a:picLocks noChangeAspect="1"/>
          </p:cNvPicPr>
          <p:nvPr/>
        </p:nvPicPr>
        <p:blipFill rotWithShape="1">
          <a:blip r:embed="rId2"/>
          <a:srcRect l="22857" t="28684" r="21735" b="8550"/>
          <a:stretch/>
        </p:blipFill>
        <p:spPr>
          <a:xfrm>
            <a:off x="783770" y="1838131"/>
            <a:ext cx="7744410" cy="4404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34C88434-A082-4D38-B8FF-3859520ECED3}"/>
              </a:ext>
            </a:extLst>
          </p:cNvPr>
          <p:cNvSpPr txBox="1"/>
          <p:nvPr/>
        </p:nvSpPr>
        <p:spPr>
          <a:xfrm>
            <a:off x="783770" y="849086"/>
            <a:ext cx="7035283" cy="400110"/>
          </a:xfrm>
          <a:prstGeom prst="rect">
            <a:avLst/>
          </a:prstGeom>
          <a:noFill/>
        </p:spPr>
        <p:txBody>
          <a:bodyPr wrap="square" rtlCol="0">
            <a:spAutoFit/>
          </a:bodyPr>
          <a:lstStyle/>
          <a:p>
            <a:r>
              <a:rPr lang="en-US" dirty="0"/>
              <a:t>“</a:t>
            </a:r>
            <a:r>
              <a:rPr lang="en-US" sz="2000" b="1" dirty="0"/>
              <a:t>Wipro</a:t>
            </a:r>
            <a:r>
              <a:rPr lang="en-US" dirty="0"/>
              <a:t>” Requires Maximum Experience of </a:t>
            </a:r>
            <a:r>
              <a:rPr lang="en-US" sz="2000" b="1" dirty="0"/>
              <a:t>20</a:t>
            </a:r>
            <a:r>
              <a:rPr lang="en-US" dirty="0"/>
              <a:t> Years.</a:t>
            </a:r>
          </a:p>
        </p:txBody>
      </p:sp>
    </p:spTree>
    <p:extLst>
      <p:ext uri="{BB962C8B-B14F-4D97-AF65-F5344CB8AC3E}">
        <p14:creationId xmlns:p14="http://schemas.microsoft.com/office/powerpoint/2010/main" val="1393974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5708E6-283E-476E-A3A1-459B552F835A}"/>
              </a:ext>
            </a:extLst>
          </p:cNvPr>
          <p:cNvSpPr txBox="1"/>
          <p:nvPr/>
        </p:nvSpPr>
        <p:spPr>
          <a:xfrm>
            <a:off x="186614" y="279212"/>
            <a:ext cx="8024327" cy="523220"/>
          </a:xfrm>
          <a:prstGeom prst="rect">
            <a:avLst/>
          </a:prstGeom>
          <a:noFill/>
        </p:spPr>
        <p:txBody>
          <a:bodyPr wrap="square" rtlCol="0">
            <a:spAutoFit/>
          </a:bodyPr>
          <a:lstStyle/>
          <a:p>
            <a:r>
              <a:rPr lang="en-US" sz="2800" dirty="0"/>
              <a:t>8.  Company Vs  Min. Experience  :  </a:t>
            </a:r>
            <a:endParaRPr lang="en-US" dirty="0"/>
          </a:p>
        </p:txBody>
      </p:sp>
      <p:pic>
        <p:nvPicPr>
          <p:cNvPr id="4" name="Picture 3">
            <a:extLst>
              <a:ext uri="{FF2B5EF4-FFF2-40B4-BE49-F238E27FC236}">
                <a16:creationId xmlns:a16="http://schemas.microsoft.com/office/drawing/2014/main" id="{12620A33-165E-42C4-9357-37B4259E54BF}"/>
              </a:ext>
            </a:extLst>
          </p:cNvPr>
          <p:cNvPicPr>
            <a:picLocks noChangeAspect="1"/>
          </p:cNvPicPr>
          <p:nvPr/>
        </p:nvPicPr>
        <p:blipFill rotWithShape="1">
          <a:blip r:embed="rId2"/>
          <a:srcRect l="22041" t="19795" r="20306" b="4740"/>
          <a:stretch/>
        </p:blipFill>
        <p:spPr>
          <a:xfrm>
            <a:off x="653142" y="1548882"/>
            <a:ext cx="7837715" cy="4674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364E1ADC-0189-4016-8452-5838608C9428}"/>
              </a:ext>
            </a:extLst>
          </p:cNvPr>
          <p:cNvSpPr txBox="1"/>
          <p:nvPr/>
        </p:nvSpPr>
        <p:spPr>
          <a:xfrm>
            <a:off x="783770" y="849086"/>
            <a:ext cx="7035283" cy="400110"/>
          </a:xfrm>
          <a:prstGeom prst="rect">
            <a:avLst/>
          </a:prstGeom>
          <a:noFill/>
        </p:spPr>
        <p:txBody>
          <a:bodyPr wrap="square" rtlCol="0">
            <a:spAutoFit/>
          </a:bodyPr>
          <a:lstStyle/>
          <a:p>
            <a:r>
              <a:rPr lang="en-US" dirty="0"/>
              <a:t>“</a:t>
            </a:r>
            <a:r>
              <a:rPr lang="en-US" sz="2000" b="1" dirty="0"/>
              <a:t>Wipro</a:t>
            </a:r>
            <a:r>
              <a:rPr lang="en-US" dirty="0"/>
              <a:t>” Requires Maximum Experience of </a:t>
            </a:r>
            <a:r>
              <a:rPr lang="en-US" sz="2000" b="1" dirty="0"/>
              <a:t>11</a:t>
            </a:r>
            <a:r>
              <a:rPr lang="en-US" dirty="0"/>
              <a:t> Years.</a:t>
            </a:r>
          </a:p>
        </p:txBody>
      </p:sp>
    </p:spTree>
    <p:extLst>
      <p:ext uri="{BB962C8B-B14F-4D97-AF65-F5344CB8AC3E}">
        <p14:creationId xmlns:p14="http://schemas.microsoft.com/office/powerpoint/2010/main" val="78509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9EC9D-A756-4B8F-9910-0F20FDD54C6B}"/>
              </a:ext>
            </a:extLst>
          </p:cNvPr>
          <p:cNvSpPr txBox="1"/>
          <p:nvPr/>
        </p:nvSpPr>
        <p:spPr>
          <a:xfrm>
            <a:off x="274320" y="256032"/>
            <a:ext cx="8394192" cy="3662541"/>
          </a:xfrm>
          <a:prstGeom prst="rect">
            <a:avLst/>
          </a:prstGeom>
          <a:noFill/>
        </p:spPr>
        <p:txBody>
          <a:bodyPr wrap="square" rtlCol="0">
            <a:spAutoFit/>
          </a:bodyPr>
          <a:lstStyle/>
          <a:p>
            <a:pPr marL="342900" indent="-342900">
              <a:buFont typeface="Arial" panose="020B0604020202020204" pitchFamily="34" charset="0"/>
              <a:buChar char="•"/>
            </a:pPr>
            <a:r>
              <a:rPr lang="en-US" sz="2000" b="1" dirty="0"/>
              <a:t>Libraries used for Web Scraping:</a:t>
            </a:r>
          </a:p>
          <a:p>
            <a:endParaRPr lang="en-US" sz="2000" b="1" dirty="0"/>
          </a:p>
          <a:p>
            <a:pPr marL="457200" indent="-457200">
              <a:buFont typeface="+mj-lt"/>
              <a:buAutoNum type="arabicPeriod"/>
            </a:pPr>
            <a:r>
              <a:rPr lang="en-US" sz="2000" b="1" u="sng" dirty="0"/>
              <a:t>Selenium</a:t>
            </a:r>
            <a:r>
              <a:rPr lang="en-US" sz="2000" b="1" dirty="0"/>
              <a:t> : </a:t>
            </a:r>
            <a:r>
              <a:rPr lang="en-US" dirty="0"/>
              <a:t>Selenium is a web testing library. It is used to automate browser activities.</a:t>
            </a:r>
          </a:p>
          <a:p>
            <a:pPr marL="457200" indent="-457200">
              <a:buFont typeface="+mj-lt"/>
              <a:buAutoNum type="arabicPeriod"/>
            </a:pPr>
            <a:r>
              <a:rPr lang="en-US" sz="2000" b="1" u="sng" dirty="0" err="1"/>
              <a:t>BeautifulSoup</a:t>
            </a:r>
            <a:r>
              <a:rPr lang="en-US" sz="2000" b="1" dirty="0"/>
              <a:t> : </a:t>
            </a:r>
            <a:r>
              <a:rPr lang="en-US" dirty="0"/>
              <a:t>Beautiful Soup is a Python package for parsing HTML and XML documents. It creates parse trees that is helpful to extract the data easily.</a:t>
            </a:r>
          </a:p>
          <a:p>
            <a:pPr marL="457200" indent="-457200">
              <a:buFont typeface="+mj-lt"/>
              <a:buAutoNum type="arabicPeriod"/>
            </a:pPr>
            <a:r>
              <a:rPr lang="en-US" sz="2000" b="1" u="sng" dirty="0"/>
              <a:t>Pandas</a:t>
            </a:r>
            <a:r>
              <a:rPr lang="en-US" sz="2000" b="1" dirty="0"/>
              <a:t> :  </a:t>
            </a:r>
            <a:r>
              <a:rPr lang="en-US" dirty="0"/>
              <a:t>Pandas is a library used for data manipulation and analysis. It is used to extract the data and store it in the desired format.</a:t>
            </a:r>
          </a:p>
          <a:p>
            <a:pPr marL="457200" indent="-457200">
              <a:buFont typeface="+mj-lt"/>
              <a:buAutoNum type="arabicPeriod"/>
            </a:pPr>
            <a:r>
              <a:rPr lang="en-US" sz="2000" b="1" u="sng" dirty="0"/>
              <a:t>Scrapy</a:t>
            </a:r>
            <a:r>
              <a:rPr lang="en-US" sz="2000" b="1" dirty="0"/>
              <a:t> : </a:t>
            </a:r>
            <a:r>
              <a:rPr lang="en-US" dirty="0"/>
              <a:t>Scrapy</a:t>
            </a:r>
            <a:r>
              <a:rPr lang="en-US" sz="2000" b="1" dirty="0"/>
              <a:t> </a:t>
            </a:r>
            <a:r>
              <a:rPr lang="en-US" dirty="0"/>
              <a:t>is a very popular open-source web crawling framework that is written in Python. It is ideal for web scraping as well as extracting data using APIs</a:t>
            </a:r>
          </a:p>
        </p:txBody>
      </p:sp>
      <p:sp>
        <p:nvSpPr>
          <p:cNvPr id="3" name="TextBox 2">
            <a:extLst>
              <a:ext uri="{FF2B5EF4-FFF2-40B4-BE49-F238E27FC236}">
                <a16:creationId xmlns:a16="http://schemas.microsoft.com/office/drawing/2014/main" id="{7992F2D2-054F-4C7F-B0A5-340FC2B58F3C}"/>
              </a:ext>
            </a:extLst>
          </p:cNvPr>
          <p:cNvSpPr txBox="1"/>
          <p:nvPr/>
        </p:nvSpPr>
        <p:spPr>
          <a:xfrm>
            <a:off x="768096" y="4617720"/>
            <a:ext cx="8138160" cy="1200329"/>
          </a:xfrm>
          <a:prstGeom prst="rect">
            <a:avLst/>
          </a:prstGeom>
          <a:noFill/>
        </p:spPr>
        <p:txBody>
          <a:bodyPr wrap="square" rtlCol="0">
            <a:spAutoFit/>
          </a:bodyPr>
          <a:lstStyle/>
          <a:p>
            <a:r>
              <a:rPr lang="en-US" dirty="0"/>
              <a:t>Here we have used Selenium.</a:t>
            </a:r>
          </a:p>
          <a:p>
            <a:r>
              <a:rPr lang="en-US" dirty="0"/>
              <a:t>Selenium is a python library that can scrape dynamic web easily. It is used also used for web automation &amp; testing. Scraping data from the web is a small part of its library.</a:t>
            </a:r>
          </a:p>
        </p:txBody>
      </p:sp>
    </p:spTree>
    <p:extLst>
      <p:ext uri="{BB962C8B-B14F-4D97-AF65-F5344CB8AC3E}">
        <p14:creationId xmlns:p14="http://schemas.microsoft.com/office/powerpoint/2010/main" val="1089824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3EA31C-38E2-481A-986C-F945ECC01742}"/>
              </a:ext>
            </a:extLst>
          </p:cNvPr>
          <p:cNvSpPr txBox="1"/>
          <p:nvPr/>
        </p:nvSpPr>
        <p:spPr>
          <a:xfrm>
            <a:off x="186614" y="223934"/>
            <a:ext cx="8024327" cy="523220"/>
          </a:xfrm>
          <a:prstGeom prst="rect">
            <a:avLst/>
          </a:prstGeom>
          <a:noFill/>
        </p:spPr>
        <p:txBody>
          <a:bodyPr wrap="square" rtlCol="0">
            <a:spAutoFit/>
          </a:bodyPr>
          <a:lstStyle/>
          <a:p>
            <a:r>
              <a:rPr lang="en-US" sz="2800" dirty="0"/>
              <a:t>9.  Company Vs  Salary:  </a:t>
            </a:r>
            <a:endParaRPr lang="en-US" dirty="0"/>
          </a:p>
        </p:txBody>
      </p:sp>
      <p:pic>
        <p:nvPicPr>
          <p:cNvPr id="4" name="Picture 3">
            <a:extLst>
              <a:ext uri="{FF2B5EF4-FFF2-40B4-BE49-F238E27FC236}">
                <a16:creationId xmlns:a16="http://schemas.microsoft.com/office/drawing/2014/main" id="{5BA38F1C-CA11-40ED-BDA6-A0DF8A072707}"/>
              </a:ext>
            </a:extLst>
          </p:cNvPr>
          <p:cNvPicPr>
            <a:picLocks noChangeAspect="1"/>
          </p:cNvPicPr>
          <p:nvPr/>
        </p:nvPicPr>
        <p:blipFill rotWithShape="1">
          <a:blip r:embed="rId2"/>
          <a:srcRect l="32041" t="20885" r="26530" b="6916"/>
          <a:stretch/>
        </p:blipFill>
        <p:spPr>
          <a:xfrm>
            <a:off x="797767" y="877078"/>
            <a:ext cx="7548465" cy="57569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396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A5FF7B-56C0-442C-B995-BCA828919EC8}"/>
              </a:ext>
            </a:extLst>
          </p:cNvPr>
          <p:cNvSpPr txBox="1"/>
          <p:nvPr/>
        </p:nvSpPr>
        <p:spPr>
          <a:xfrm>
            <a:off x="1490472" y="2857314"/>
            <a:ext cx="6163056" cy="646331"/>
          </a:xfrm>
          <a:prstGeom prst="rect">
            <a:avLst/>
          </a:prstGeom>
          <a:noFill/>
        </p:spPr>
        <p:txBody>
          <a:bodyPr wrap="square" rtlCol="0">
            <a:spAutoFit/>
          </a:bodyPr>
          <a:lstStyle/>
          <a:p>
            <a:pPr algn="ctr"/>
            <a:r>
              <a:rPr lang="en-US" sz="3600" b="1" dirty="0"/>
              <a:t>Multivariate Analysis</a:t>
            </a:r>
          </a:p>
        </p:txBody>
      </p:sp>
    </p:spTree>
    <p:extLst>
      <p:ext uri="{BB962C8B-B14F-4D97-AF65-F5344CB8AC3E}">
        <p14:creationId xmlns:p14="http://schemas.microsoft.com/office/powerpoint/2010/main" val="221651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EEC0A0-FE6F-4348-9A20-4553E14EC64D}"/>
              </a:ext>
            </a:extLst>
          </p:cNvPr>
          <p:cNvPicPr>
            <a:picLocks noChangeAspect="1"/>
          </p:cNvPicPr>
          <p:nvPr/>
        </p:nvPicPr>
        <p:blipFill rotWithShape="1">
          <a:blip r:embed="rId2"/>
          <a:srcRect l="22959" t="19796" r="32041" b="5102"/>
          <a:stretch/>
        </p:blipFill>
        <p:spPr>
          <a:xfrm>
            <a:off x="746449" y="1007706"/>
            <a:ext cx="7651102" cy="55237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6CB9319C-E73F-4FD2-AA9C-03CC7B8F9E41}"/>
              </a:ext>
            </a:extLst>
          </p:cNvPr>
          <p:cNvSpPr txBox="1"/>
          <p:nvPr/>
        </p:nvSpPr>
        <p:spPr>
          <a:xfrm>
            <a:off x="186614" y="177281"/>
            <a:ext cx="8024327" cy="523220"/>
          </a:xfrm>
          <a:prstGeom prst="rect">
            <a:avLst/>
          </a:prstGeom>
          <a:noFill/>
        </p:spPr>
        <p:txBody>
          <a:bodyPr wrap="square" rtlCol="0">
            <a:spAutoFit/>
          </a:bodyPr>
          <a:lstStyle/>
          <a:p>
            <a:r>
              <a:rPr lang="en-US" sz="2800" dirty="0"/>
              <a:t>1. </a:t>
            </a:r>
            <a:r>
              <a:rPr lang="en-US" sz="2800" dirty="0" err="1"/>
              <a:t>Pairplot</a:t>
            </a:r>
            <a:r>
              <a:rPr lang="en-US" sz="2800" dirty="0"/>
              <a:t>:  </a:t>
            </a:r>
            <a:endParaRPr lang="en-US" dirty="0"/>
          </a:p>
        </p:txBody>
      </p:sp>
    </p:spTree>
    <p:extLst>
      <p:ext uri="{BB962C8B-B14F-4D97-AF65-F5344CB8AC3E}">
        <p14:creationId xmlns:p14="http://schemas.microsoft.com/office/powerpoint/2010/main" val="2544357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0DB65-33DD-4FF7-B0C1-635771A2482C}"/>
              </a:ext>
            </a:extLst>
          </p:cNvPr>
          <p:cNvPicPr>
            <a:picLocks noChangeAspect="1"/>
          </p:cNvPicPr>
          <p:nvPr/>
        </p:nvPicPr>
        <p:blipFill rotWithShape="1">
          <a:blip r:embed="rId2"/>
          <a:srcRect l="19694" t="35034" r="27245" b="8368"/>
          <a:stretch/>
        </p:blipFill>
        <p:spPr>
          <a:xfrm>
            <a:off x="466532" y="1184987"/>
            <a:ext cx="5859624" cy="496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019A4DD4-F37C-4E21-B08E-52F43141B0AC}"/>
              </a:ext>
            </a:extLst>
          </p:cNvPr>
          <p:cNvSpPr txBox="1"/>
          <p:nvPr/>
        </p:nvSpPr>
        <p:spPr>
          <a:xfrm>
            <a:off x="186614" y="177281"/>
            <a:ext cx="8024327" cy="523220"/>
          </a:xfrm>
          <a:prstGeom prst="rect">
            <a:avLst/>
          </a:prstGeom>
          <a:noFill/>
        </p:spPr>
        <p:txBody>
          <a:bodyPr wrap="square" rtlCol="0">
            <a:spAutoFit/>
          </a:bodyPr>
          <a:lstStyle/>
          <a:p>
            <a:r>
              <a:rPr lang="en-US" sz="2800" dirty="0"/>
              <a:t>2. Heatmap:  </a:t>
            </a:r>
            <a:endParaRPr lang="en-US" dirty="0"/>
          </a:p>
        </p:txBody>
      </p:sp>
      <p:sp>
        <p:nvSpPr>
          <p:cNvPr id="6" name="TextBox 5">
            <a:extLst>
              <a:ext uri="{FF2B5EF4-FFF2-40B4-BE49-F238E27FC236}">
                <a16:creationId xmlns:a16="http://schemas.microsoft.com/office/drawing/2014/main" id="{7283D638-B9C4-4F19-9E9A-9AACB2F9F7D5}"/>
              </a:ext>
            </a:extLst>
          </p:cNvPr>
          <p:cNvSpPr txBox="1"/>
          <p:nvPr/>
        </p:nvSpPr>
        <p:spPr>
          <a:xfrm>
            <a:off x="6876661" y="1408922"/>
            <a:ext cx="1959429" cy="1938992"/>
          </a:xfrm>
          <a:prstGeom prst="rect">
            <a:avLst/>
          </a:prstGeom>
          <a:noFill/>
        </p:spPr>
        <p:txBody>
          <a:bodyPr wrap="square" rtlCol="0">
            <a:spAutoFit/>
          </a:bodyPr>
          <a:lstStyle/>
          <a:p>
            <a:pPr algn="just"/>
            <a:r>
              <a:rPr lang="en-US" sz="2000" dirty="0"/>
              <a:t>From Heatmap we observe that, Max. Exp. And Min. Exp. Shows High Correlation.</a:t>
            </a:r>
          </a:p>
        </p:txBody>
      </p:sp>
    </p:spTree>
    <p:extLst>
      <p:ext uri="{BB962C8B-B14F-4D97-AF65-F5344CB8AC3E}">
        <p14:creationId xmlns:p14="http://schemas.microsoft.com/office/powerpoint/2010/main" val="264309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3486E7-AF48-451C-A185-FB7C6B62A496}"/>
              </a:ext>
            </a:extLst>
          </p:cNvPr>
          <p:cNvSpPr txBox="1"/>
          <p:nvPr/>
        </p:nvSpPr>
        <p:spPr>
          <a:xfrm>
            <a:off x="155448" y="201168"/>
            <a:ext cx="8860536" cy="3985706"/>
          </a:xfrm>
          <a:prstGeom prst="rect">
            <a:avLst/>
          </a:prstGeom>
          <a:noFill/>
        </p:spPr>
        <p:txBody>
          <a:bodyPr wrap="square" rtlCol="0">
            <a:spAutoFit/>
          </a:bodyPr>
          <a:lstStyle/>
          <a:p>
            <a:r>
              <a:rPr lang="en-US" sz="2800" b="1" u="sng" dirty="0"/>
              <a:t>Steps for Web Scraping :</a:t>
            </a:r>
            <a:endParaRPr lang="en-US" b="1" u="sng" dirty="0"/>
          </a:p>
          <a:p>
            <a:endParaRPr lang="en-US" b="1" u="sng" dirty="0"/>
          </a:p>
          <a:p>
            <a:pPr marL="342900" indent="-342900">
              <a:buFont typeface="+mj-lt"/>
              <a:buAutoNum type="arabicPeriod"/>
            </a:pPr>
            <a:r>
              <a:rPr lang="en-US" b="1" dirty="0"/>
              <a:t>Install and Import :   pip install selenium</a:t>
            </a:r>
          </a:p>
          <a:p>
            <a:pPr marL="342900" indent="-342900">
              <a:buFont typeface="+mj-lt"/>
              <a:buAutoNum type="arabicPeriod"/>
            </a:pPr>
            <a:endParaRPr lang="en-US" b="1" dirty="0"/>
          </a:p>
          <a:p>
            <a:pPr marL="342900" indent="-342900">
              <a:buFont typeface="+mj-lt"/>
              <a:buAutoNum type="arabicPeriod"/>
            </a:pPr>
            <a:r>
              <a:rPr lang="en-US" b="1" dirty="0"/>
              <a:t>Install and Access WebDriver : </a:t>
            </a:r>
          </a:p>
          <a:p>
            <a:endParaRPr lang="en-US" b="1" dirty="0"/>
          </a:p>
          <a:p>
            <a:r>
              <a:rPr lang="en-US" sz="1400" b="1" dirty="0">
                <a:solidFill>
                  <a:srgbClr val="92D050"/>
                </a:solidFill>
                <a:effectLst>
                  <a:outerShdw blurRad="38100" dist="38100" dir="2700000" algn="tl">
                    <a:srgbClr val="000000">
                      <a:alpha val="43137"/>
                    </a:srgbClr>
                  </a:outerShdw>
                </a:effectLst>
              </a:rPr>
              <a:t>driver = </a:t>
            </a:r>
            <a:r>
              <a:rPr lang="en-US" sz="1400" b="1" dirty="0" err="1">
                <a:solidFill>
                  <a:srgbClr val="92D050"/>
                </a:solidFill>
                <a:effectLst>
                  <a:outerShdw blurRad="38100" dist="38100" dir="2700000" algn="tl">
                    <a:srgbClr val="000000">
                      <a:alpha val="43137"/>
                    </a:srgbClr>
                  </a:outerShdw>
                </a:effectLst>
              </a:rPr>
              <a:t>webdriver.Chrome</a:t>
            </a:r>
            <a:r>
              <a:rPr lang="en-US" sz="1400" b="1" dirty="0">
                <a:solidFill>
                  <a:srgbClr val="92D050"/>
                </a:solidFill>
                <a:effectLst>
                  <a:outerShdw blurRad="38100" dist="38100" dir="2700000" algn="tl">
                    <a:srgbClr val="000000">
                      <a:alpha val="43137"/>
                    </a:srgbClr>
                  </a:outerShdw>
                </a:effectLst>
              </a:rPr>
              <a:t>('/Users/</a:t>
            </a:r>
            <a:r>
              <a:rPr lang="en-US" sz="1400" b="1" dirty="0" err="1">
                <a:solidFill>
                  <a:srgbClr val="92D050"/>
                </a:solidFill>
                <a:effectLst>
                  <a:outerShdw blurRad="38100" dist="38100" dir="2700000" algn="tl">
                    <a:srgbClr val="000000">
                      <a:alpha val="43137"/>
                    </a:srgbClr>
                  </a:outerShdw>
                </a:effectLst>
              </a:rPr>
              <a:t>MyUsername</a:t>
            </a:r>
            <a:r>
              <a:rPr lang="en-US" sz="1400" b="1" dirty="0">
                <a:solidFill>
                  <a:srgbClr val="92D050"/>
                </a:solidFill>
                <a:effectLst>
                  <a:outerShdw blurRad="38100" dist="38100" dir="2700000" algn="tl">
                    <a:srgbClr val="000000">
                      <a:alpha val="43137"/>
                    </a:srgbClr>
                  </a:outerShdw>
                </a:effectLst>
              </a:rPr>
              <a:t>/Downloads/</a:t>
            </a:r>
            <a:r>
              <a:rPr lang="en-US" sz="1400" b="1" dirty="0" err="1">
                <a:solidFill>
                  <a:srgbClr val="92D050"/>
                </a:solidFill>
                <a:effectLst>
                  <a:outerShdw blurRad="38100" dist="38100" dir="2700000" algn="tl">
                    <a:srgbClr val="000000">
                      <a:alpha val="43137"/>
                    </a:srgbClr>
                  </a:outerShdw>
                </a:effectLst>
              </a:rPr>
              <a:t>chromedriver</a:t>
            </a:r>
            <a:r>
              <a:rPr lang="en-US" sz="1400" b="1" dirty="0">
                <a:solidFill>
                  <a:srgbClr val="92D050"/>
                </a:solidFill>
                <a:effectLst>
                  <a:outerShdw blurRad="38100" dist="38100" dir="2700000" algn="tl">
                    <a:srgbClr val="000000">
                      <a:alpha val="43137"/>
                    </a:srgbClr>
                  </a:outerShdw>
                </a:effectLst>
              </a:rPr>
              <a:t>’)</a:t>
            </a:r>
          </a:p>
          <a:p>
            <a:endParaRPr lang="en-US" b="1" u="sng" dirty="0"/>
          </a:p>
          <a:p>
            <a:pPr marL="342900" indent="-342900">
              <a:buAutoNum type="arabicPeriod" startAt="3"/>
            </a:pPr>
            <a:r>
              <a:rPr lang="en-US" b="1" dirty="0"/>
              <a:t>Access Website Via Python:</a:t>
            </a:r>
          </a:p>
          <a:p>
            <a:endParaRPr lang="en-US" b="1" dirty="0"/>
          </a:p>
          <a:p>
            <a:r>
              <a:rPr lang="en-US" sz="1400" b="1" dirty="0" err="1">
                <a:solidFill>
                  <a:srgbClr val="92D050"/>
                </a:solidFill>
              </a:rPr>
              <a:t>driver.get</a:t>
            </a:r>
            <a:r>
              <a:rPr lang="en-US" sz="1400" b="1" dirty="0">
                <a:solidFill>
                  <a:srgbClr val="92D050"/>
                </a:solidFill>
              </a:rPr>
              <a:t>("https://www.naukri.com/data-scientist-jobs-in-india?k=data%20scientist&amp;l=india")</a:t>
            </a:r>
          </a:p>
          <a:p>
            <a:endParaRPr lang="en-US" sz="1500" dirty="0">
              <a:solidFill>
                <a:srgbClr val="92D050"/>
              </a:solidFill>
            </a:endParaRPr>
          </a:p>
          <a:p>
            <a:endParaRPr lang="en-US" b="1" dirty="0"/>
          </a:p>
          <a:p>
            <a:endParaRPr lang="en-US" b="1" u="sng" dirty="0"/>
          </a:p>
        </p:txBody>
      </p:sp>
      <p:pic>
        <p:nvPicPr>
          <p:cNvPr id="10" name="Picture 9">
            <a:extLst>
              <a:ext uri="{FF2B5EF4-FFF2-40B4-BE49-F238E27FC236}">
                <a16:creationId xmlns:a16="http://schemas.microsoft.com/office/drawing/2014/main" id="{ACFF3319-2E0A-4FFA-9545-5BBFCF4E0CF7}"/>
              </a:ext>
            </a:extLst>
          </p:cNvPr>
          <p:cNvPicPr>
            <a:picLocks noChangeAspect="1"/>
          </p:cNvPicPr>
          <p:nvPr/>
        </p:nvPicPr>
        <p:blipFill rotWithShape="1">
          <a:blip r:embed="rId2">
            <a:extLst>
              <a:ext uri="{28A0092B-C50C-407E-A947-70E740481C1C}">
                <a14:useLocalDpi xmlns:a14="http://schemas.microsoft.com/office/drawing/2010/main" val="0"/>
              </a:ext>
            </a:extLst>
          </a:blip>
          <a:srcRect r="1700" b="50000"/>
          <a:stretch/>
        </p:blipFill>
        <p:spPr>
          <a:xfrm>
            <a:off x="301752" y="3696964"/>
            <a:ext cx="8686800" cy="2683764"/>
          </a:xfrm>
          <a:prstGeom prst="rect">
            <a:avLst/>
          </a:prstGeom>
        </p:spPr>
      </p:pic>
      <p:sp>
        <p:nvSpPr>
          <p:cNvPr id="11" name="Rectangle 10">
            <a:extLst>
              <a:ext uri="{FF2B5EF4-FFF2-40B4-BE49-F238E27FC236}">
                <a16:creationId xmlns:a16="http://schemas.microsoft.com/office/drawing/2014/main" id="{1A93B615-FE24-44E9-951B-2DE407C4FA5E}"/>
              </a:ext>
            </a:extLst>
          </p:cNvPr>
          <p:cNvSpPr/>
          <p:nvPr/>
        </p:nvSpPr>
        <p:spPr>
          <a:xfrm>
            <a:off x="402336" y="3749040"/>
            <a:ext cx="2852928" cy="246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6075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E047C2-104B-4D25-90DC-F17DAE6FFF6C}"/>
              </a:ext>
            </a:extLst>
          </p:cNvPr>
          <p:cNvSpPr txBox="1"/>
          <p:nvPr/>
        </p:nvSpPr>
        <p:spPr>
          <a:xfrm>
            <a:off x="274320" y="201168"/>
            <a:ext cx="4572000" cy="646331"/>
          </a:xfrm>
          <a:prstGeom prst="rect">
            <a:avLst/>
          </a:prstGeom>
          <a:noFill/>
        </p:spPr>
        <p:txBody>
          <a:bodyPr wrap="square">
            <a:spAutoFit/>
          </a:bodyPr>
          <a:lstStyle/>
          <a:p>
            <a:pPr marL="342900" indent="-342900">
              <a:buAutoNum type="arabicPeriod" startAt="4"/>
            </a:pPr>
            <a:r>
              <a:rPr lang="en-US" b="1" dirty="0"/>
              <a:t>Inspecting the Page : </a:t>
            </a:r>
          </a:p>
          <a:p>
            <a:endParaRPr lang="en-US" b="1" dirty="0"/>
          </a:p>
        </p:txBody>
      </p:sp>
      <p:pic>
        <p:nvPicPr>
          <p:cNvPr id="5" name="Picture 4">
            <a:extLst>
              <a:ext uri="{FF2B5EF4-FFF2-40B4-BE49-F238E27FC236}">
                <a16:creationId xmlns:a16="http://schemas.microsoft.com/office/drawing/2014/main" id="{CE790B07-C7D6-4D28-940B-C19C67CE6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630936"/>
            <a:ext cx="7022592" cy="3666744"/>
          </a:xfrm>
          <a:prstGeom prst="rect">
            <a:avLst/>
          </a:prstGeom>
        </p:spPr>
      </p:pic>
      <p:sp>
        <p:nvSpPr>
          <p:cNvPr id="6" name="Rectangle 5">
            <a:extLst>
              <a:ext uri="{FF2B5EF4-FFF2-40B4-BE49-F238E27FC236}">
                <a16:creationId xmlns:a16="http://schemas.microsoft.com/office/drawing/2014/main" id="{7569779C-7482-40A9-A3A2-C3309505B1C7}"/>
              </a:ext>
            </a:extLst>
          </p:cNvPr>
          <p:cNvSpPr/>
          <p:nvPr/>
        </p:nvSpPr>
        <p:spPr>
          <a:xfrm>
            <a:off x="4965192" y="3739896"/>
            <a:ext cx="1664208" cy="137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270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83975-79B5-4FBC-98E1-0A3AF3143A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528" y="1138417"/>
            <a:ext cx="8602544" cy="3341396"/>
          </a:xfrm>
          <a:prstGeom prst="rect">
            <a:avLst/>
          </a:prstGeom>
        </p:spPr>
      </p:pic>
      <p:sp>
        <p:nvSpPr>
          <p:cNvPr id="4" name="TextBox 3">
            <a:extLst>
              <a:ext uri="{FF2B5EF4-FFF2-40B4-BE49-F238E27FC236}">
                <a16:creationId xmlns:a16="http://schemas.microsoft.com/office/drawing/2014/main" id="{43BAD6C4-B82C-429F-B1E6-46EF284BA6BE}"/>
              </a:ext>
            </a:extLst>
          </p:cNvPr>
          <p:cNvSpPr txBox="1"/>
          <p:nvPr/>
        </p:nvSpPr>
        <p:spPr>
          <a:xfrm>
            <a:off x="338328" y="4696097"/>
            <a:ext cx="8534944" cy="2000548"/>
          </a:xfrm>
          <a:prstGeom prst="rect">
            <a:avLst/>
          </a:prstGeom>
          <a:noFill/>
        </p:spPr>
        <p:txBody>
          <a:bodyPr wrap="square" rtlCol="0">
            <a:spAutoFit/>
          </a:bodyPr>
          <a:lstStyle/>
          <a:p>
            <a:r>
              <a:rPr lang="en-US" b="1" dirty="0"/>
              <a:t>5.   </a:t>
            </a:r>
            <a:r>
              <a:rPr lang="en-US" dirty="0"/>
              <a:t>Locate Specific Information You’re Scraping : </a:t>
            </a:r>
          </a:p>
          <a:p>
            <a:pPr algn="just"/>
            <a:r>
              <a:rPr lang="en-US" dirty="0"/>
              <a:t>	In order to extract the information that you’re looking to scrape, you need 	to locate the element’s XPath. An XPath is a syntax used for finding any 	element on a webpage</a:t>
            </a:r>
          </a:p>
          <a:p>
            <a:pPr algn="just"/>
            <a:endParaRPr lang="en-US" dirty="0"/>
          </a:p>
          <a:p>
            <a:r>
              <a:rPr lang="en-US" sz="1600" b="1" dirty="0" err="1">
                <a:solidFill>
                  <a:srgbClr val="92D050"/>
                </a:solidFill>
              </a:rPr>
              <a:t>jobtitle_xpath</a:t>
            </a:r>
            <a:r>
              <a:rPr lang="en-US" sz="1600" b="1" dirty="0">
                <a:solidFill>
                  <a:srgbClr val="92D050"/>
                </a:solidFill>
              </a:rPr>
              <a:t> = '(//*[@class="jobTuple </a:t>
            </a:r>
            <a:r>
              <a:rPr lang="en-US" sz="1600" b="1" dirty="0" err="1">
                <a:solidFill>
                  <a:srgbClr val="92D050"/>
                </a:solidFill>
              </a:rPr>
              <a:t>bgWhite</a:t>
            </a:r>
            <a:r>
              <a:rPr lang="en-US" sz="1600" b="1" dirty="0">
                <a:solidFill>
                  <a:srgbClr val="92D050"/>
                </a:solidFill>
              </a:rPr>
              <a:t> br4 mb-8"])['+index+']/div/div/a'</a:t>
            </a:r>
          </a:p>
          <a:p>
            <a:pPr algn="just"/>
            <a:endParaRPr lang="en-US" dirty="0"/>
          </a:p>
        </p:txBody>
      </p:sp>
      <p:sp>
        <p:nvSpPr>
          <p:cNvPr id="5" name="TextBox 4">
            <a:extLst>
              <a:ext uri="{FF2B5EF4-FFF2-40B4-BE49-F238E27FC236}">
                <a16:creationId xmlns:a16="http://schemas.microsoft.com/office/drawing/2014/main" id="{ED0A0D38-F878-47E1-9EC3-C96893E00D64}"/>
              </a:ext>
            </a:extLst>
          </p:cNvPr>
          <p:cNvSpPr txBox="1"/>
          <p:nvPr/>
        </p:nvSpPr>
        <p:spPr>
          <a:xfrm>
            <a:off x="338328" y="135843"/>
            <a:ext cx="8534944" cy="646331"/>
          </a:xfrm>
          <a:prstGeom prst="rect">
            <a:avLst/>
          </a:prstGeom>
          <a:noFill/>
        </p:spPr>
        <p:txBody>
          <a:bodyPr wrap="square">
            <a:spAutoFit/>
          </a:bodyPr>
          <a:lstStyle/>
          <a:p>
            <a:r>
              <a:rPr lang="en-US" dirty="0"/>
              <a:t>When you click on the “Inspect” tab, you will see a “Browser Inspector Box” open</a:t>
            </a:r>
          </a:p>
        </p:txBody>
      </p:sp>
    </p:spTree>
    <p:extLst>
      <p:ext uri="{BB962C8B-B14F-4D97-AF65-F5344CB8AC3E}">
        <p14:creationId xmlns:p14="http://schemas.microsoft.com/office/powerpoint/2010/main" val="180946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5A2DF-6104-4095-801F-669A46AF6F1B}"/>
              </a:ext>
            </a:extLst>
          </p:cNvPr>
          <p:cNvSpPr txBox="1"/>
          <p:nvPr/>
        </p:nvSpPr>
        <p:spPr>
          <a:xfrm>
            <a:off x="384048" y="182880"/>
            <a:ext cx="8439912" cy="3139321"/>
          </a:xfrm>
          <a:prstGeom prst="rect">
            <a:avLst/>
          </a:prstGeom>
          <a:noFill/>
        </p:spPr>
        <p:txBody>
          <a:bodyPr wrap="square" rtlCol="0">
            <a:spAutoFit/>
          </a:bodyPr>
          <a:lstStyle/>
          <a:p>
            <a:r>
              <a:rPr lang="en-US" b="1" dirty="0"/>
              <a:t>6.  </a:t>
            </a:r>
            <a:r>
              <a:rPr lang="en-US" dirty="0"/>
              <a:t>Web Interaction &amp; Navigation :</a:t>
            </a:r>
          </a:p>
          <a:p>
            <a:endParaRPr lang="en-US" dirty="0"/>
          </a:p>
          <a:p>
            <a:r>
              <a:rPr lang="en-US" b="1" dirty="0"/>
              <a:t>7.  </a:t>
            </a:r>
            <a:r>
              <a:rPr lang="en-US" dirty="0"/>
              <a:t>Waits :</a:t>
            </a:r>
          </a:p>
          <a:p>
            <a:pPr algn="just"/>
            <a:r>
              <a:rPr lang="en-US" dirty="0"/>
              <a:t>	Every Modern Day Website uses ajax to load the contents of the web. 	Thus, different parts of the website load at different times making it 	difficult to scrape data from them. Waits can resolve this issue by 	providing a slack of interval between two continuous actions.</a:t>
            </a:r>
          </a:p>
          <a:p>
            <a:pPr algn="just"/>
            <a:endParaRPr lang="en-US" dirty="0"/>
          </a:p>
          <a:p>
            <a:pPr algn="just"/>
            <a:r>
              <a:rPr lang="en-US" dirty="0"/>
              <a:t>        </a:t>
            </a:r>
            <a:r>
              <a:rPr lang="en-US" b="1" u="sng" dirty="0"/>
              <a:t>Explicit Wait:</a:t>
            </a:r>
          </a:p>
          <a:p>
            <a:pPr algn="just"/>
            <a:r>
              <a:rPr lang="en-US" dirty="0"/>
              <a:t>	It is a piece of code that waits for a certain condition to happen before 	processing code execution.</a:t>
            </a:r>
          </a:p>
        </p:txBody>
      </p:sp>
    </p:spTree>
    <p:extLst>
      <p:ext uri="{BB962C8B-B14F-4D97-AF65-F5344CB8AC3E}">
        <p14:creationId xmlns:p14="http://schemas.microsoft.com/office/powerpoint/2010/main" val="167937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F02B22-3F3B-4495-AF0A-6EB0A11F2B1E}"/>
              </a:ext>
            </a:extLst>
          </p:cNvPr>
          <p:cNvSpPr txBox="1"/>
          <p:nvPr/>
        </p:nvSpPr>
        <p:spPr>
          <a:xfrm>
            <a:off x="1714407" y="2782669"/>
            <a:ext cx="6163056" cy="646331"/>
          </a:xfrm>
          <a:prstGeom prst="rect">
            <a:avLst/>
          </a:prstGeom>
          <a:noFill/>
        </p:spPr>
        <p:txBody>
          <a:bodyPr wrap="square" rtlCol="0">
            <a:spAutoFit/>
          </a:bodyPr>
          <a:lstStyle/>
          <a:p>
            <a:r>
              <a:rPr lang="en-US" sz="3600" b="1" dirty="0"/>
              <a:t>Exploratory Data Analysis</a:t>
            </a:r>
          </a:p>
        </p:txBody>
      </p:sp>
    </p:spTree>
    <p:extLst>
      <p:ext uri="{BB962C8B-B14F-4D97-AF65-F5344CB8AC3E}">
        <p14:creationId xmlns:p14="http://schemas.microsoft.com/office/powerpoint/2010/main" val="2684616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1620</TotalTime>
  <Words>1335</Words>
  <Application>Microsoft Office PowerPoint</Application>
  <PresentationFormat>On-screen Show (4:3)</PresentationFormat>
  <Paragraphs>153</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Bookman Old Style</vt:lpstr>
      <vt:lpstr>Rockwell</vt:lpstr>
      <vt:lpstr>Times New Roman</vt:lpstr>
      <vt:lpstr>Damask</vt:lpstr>
      <vt:lpstr>Naukari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Naukari Analysis</dc:title>
  <dc:creator>Pritam N</dc:creator>
  <cp:lastModifiedBy>Pritam N</cp:lastModifiedBy>
  <cp:revision>57</cp:revision>
  <dcterms:created xsi:type="dcterms:W3CDTF">2022-08-15T10:18:32Z</dcterms:created>
  <dcterms:modified xsi:type="dcterms:W3CDTF">2022-08-23T14:14:13Z</dcterms:modified>
</cp:coreProperties>
</file>